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7" r:id="rId6"/>
    <p:sldMasterId id="2147483680" r:id="rId7"/>
  </p:sldMasterIdLst>
  <p:notesMasterIdLst>
    <p:notesMasterId r:id="rId42"/>
  </p:notesMasterIdLst>
  <p:sldIdLst>
    <p:sldId id="324" r:id="rId8"/>
    <p:sldId id="323" r:id="rId9"/>
    <p:sldId id="322" r:id="rId10"/>
    <p:sldId id="321" r:id="rId11"/>
    <p:sldId id="320" r:id="rId12"/>
    <p:sldId id="319" r:id="rId13"/>
    <p:sldId id="318" r:id="rId14"/>
    <p:sldId id="325" r:id="rId15"/>
    <p:sldId id="282" r:id="rId16"/>
    <p:sldId id="283" r:id="rId17"/>
    <p:sldId id="257" r:id="rId18"/>
    <p:sldId id="258" r:id="rId19"/>
    <p:sldId id="259" r:id="rId20"/>
    <p:sldId id="261" r:id="rId21"/>
    <p:sldId id="304" r:id="rId22"/>
    <p:sldId id="335" r:id="rId23"/>
    <p:sldId id="336" r:id="rId24"/>
    <p:sldId id="337" r:id="rId25"/>
    <p:sldId id="338" r:id="rId26"/>
    <p:sldId id="339" r:id="rId27"/>
    <p:sldId id="331" r:id="rId28"/>
    <p:sldId id="332" r:id="rId29"/>
    <p:sldId id="333" r:id="rId30"/>
    <p:sldId id="334" r:id="rId31"/>
    <p:sldId id="308" r:id="rId32"/>
    <p:sldId id="281" r:id="rId33"/>
    <p:sldId id="341" r:id="rId34"/>
    <p:sldId id="311" r:id="rId35"/>
    <p:sldId id="340" r:id="rId36"/>
    <p:sldId id="317" r:id="rId37"/>
    <p:sldId id="312" r:id="rId38"/>
    <p:sldId id="313" r:id="rId39"/>
    <p:sldId id="315" r:id="rId40"/>
    <p:sldId id="30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5D7CE404-045B-474E-9ACF-C9014BC4F505}">
          <p14:sldIdLst>
            <p14:sldId id="324"/>
            <p14:sldId id="323"/>
            <p14:sldId id="322"/>
            <p14:sldId id="321"/>
            <p14:sldId id="320"/>
            <p14:sldId id="319"/>
            <p14:sldId id="318"/>
            <p14:sldId id="325"/>
            <p14:sldId id="282"/>
          </p14:sldIdLst>
        </p14:section>
        <p14:section name="Introdction - HAS" id="{ECEC487A-7037-4EB9-BE97-D8CD77274661}">
          <p14:sldIdLst>
            <p14:sldId id="283"/>
          </p14:sldIdLst>
        </p14:section>
        <p14:section name="Transition - HEM" id="{4A2EDF09-ADED-4196-A8B3-8208D8000D55}">
          <p14:sldIdLst>
            <p14:sldId id="257"/>
            <p14:sldId id="258"/>
            <p14:sldId id="259"/>
            <p14:sldId id="261"/>
          </p14:sldIdLst>
        </p14:section>
        <p14:section name="Parental Partnership - STJ" id="{03C9D4E0-AFEF-4806-BCD3-D20FB5AC15F8}">
          <p14:sldIdLst>
            <p14:sldId id="304"/>
            <p14:sldId id="335"/>
            <p14:sldId id="336"/>
            <p14:sldId id="337"/>
            <p14:sldId id="338"/>
            <p14:sldId id="339"/>
            <p14:sldId id="331"/>
            <p14:sldId id="332"/>
            <p14:sldId id="333"/>
            <p14:sldId id="334"/>
          </p14:sldIdLst>
        </p14:section>
        <p14:section name="Growth Mindset - OSS" id="{FD848067-6872-4B41-AFA7-9A53BEEC77FA}">
          <p14:sldIdLst>
            <p14:sldId id="308"/>
            <p14:sldId id="281"/>
            <p14:sldId id="341"/>
          </p14:sldIdLst>
        </p14:section>
        <p14:section name="Safeguarding and CD - ANK" id="{1802D454-164C-4F04-BCAB-A1ABC875B0C2}">
          <p14:sldIdLst>
            <p14:sldId id="311"/>
            <p14:sldId id="340"/>
            <p14:sldId id="317"/>
            <p14:sldId id="312"/>
            <p14:sldId id="313"/>
            <p14:sldId id="315"/>
          </p14:sldIdLst>
        </p14:section>
        <p14:section name="FoBW -Helen Tricard" id="{8C772367-3C7F-449A-9989-AB862F1DC447}">
          <p14:sldIdLst>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15B25-667D-48BE-AD6B-49D55F367D4F}" type="datetimeFigureOut">
              <a:rPr lang="en-GB" smtClean="0"/>
              <a:t>13/10/2022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FB8FF-A7FB-4FBB-8188-2250A5D6A6BD}" type="slidenum">
              <a:rPr lang="en-GB" smtClean="0"/>
              <a:t>‹#›</a:t>
            </a:fld>
            <a:endParaRPr lang="en-GB"/>
          </a:p>
        </p:txBody>
      </p:sp>
    </p:spTree>
    <p:extLst>
      <p:ext uri="{BB962C8B-B14F-4D97-AF65-F5344CB8AC3E}">
        <p14:creationId xmlns:p14="http://schemas.microsoft.com/office/powerpoint/2010/main" val="10889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68328-5645-4C3C-9C8A-9BE3CE6808D5}" type="slidenum">
              <a:rPr lang="en-GB" smtClean="0"/>
              <a:t>1</a:t>
            </a:fld>
            <a:endParaRPr lang="en-GB"/>
          </a:p>
        </p:txBody>
      </p:sp>
    </p:spTree>
    <p:extLst>
      <p:ext uri="{BB962C8B-B14F-4D97-AF65-F5344CB8AC3E}">
        <p14:creationId xmlns:p14="http://schemas.microsoft.com/office/powerpoint/2010/main" val="50076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11</a:t>
            </a:fld>
            <a:endParaRPr lang="en-GB"/>
          </a:p>
        </p:txBody>
      </p:sp>
    </p:spTree>
    <p:extLst>
      <p:ext uri="{BB962C8B-B14F-4D97-AF65-F5344CB8AC3E}">
        <p14:creationId xmlns:p14="http://schemas.microsoft.com/office/powerpoint/2010/main" val="61452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12</a:t>
            </a:fld>
            <a:endParaRPr lang="en-GB"/>
          </a:p>
        </p:txBody>
      </p:sp>
    </p:spTree>
    <p:extLst>
      <p:ext uri="{BB962C8B-B14F-4D97-AF65-F5344CB8AC3E}">
        <p14:creationId xmlns:p14="http://schemas.microsoft.com/office/powerpoint/2010/main" val="411568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13</a:t>
            </a:fld>
            <a:endParaRPr lang="en-GB"/>
          </a:p>
        </p:txBody>
      </p:sp>
    </p:spTree>
    <p:extLst>
      <p:ext uri="{BB962C8B-B14F-4D97-AF65-F5344CB8AC3E}">
        <p14:creationId xmlns:p14="http://schemas.microsoft.com/office/powerpoint/2010/main" val="48285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C87FB8FF-A7FB-4FBB-8188-2250A5D6A6BD}" type="slidenum">
              <a:rPr lang="en-GB" smtClean="0"/>
              <a:t>14</a:t>
            </a:fld>
            <a:endParaRPr lang="en-GB"/>
          </a:p>
        </p:txBody>
      </p:sp>
    </p:spTree>
    <p:extLst>
      <p:ext uri="{BB962C8B-B14F-4D97-AF65-F5344CB8AC3E}">
        <p14:creationId xmlns:p14="http://schemas.microsoft.com/office/powerpoint/2010/main" val="85448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757238"/>
            <a:ext cx="6618287"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30008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343390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7341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19</a:t>
            </a:fld>
            <a:endParaRPr lang="en-GB"/>
          </a:p>
        </p:txBody>
      </p:sp>
    </p:spTree>
    <p:extLst>
      <p:ext uri="{BB962C8B-B14F-4D97-AF65-F5344CB8AC3E}">
        <p14:creationId xmlns:p14="http://schemas.microsoft.com/office/powerpoint/2010/main" val="391146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20</a:t>
            </a:fld>
            <a:endParaRPr lang="en-GB"/>
          </a:p>
        </p:txBody>
      </p:sp>
    </p:spTree>
    <p:extLst>
      <p:ext uri="{BB962C8B-B14F-4D97-AF65-F5344CB8AC3E}">
        <p14:creationId xmlns:p14="http://schemas.microsoft.com/office/powerpoint/2010/main" val="267623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21</a:t>
            </a:fld>
            <a:endParaRPr lang="en-GB"/>
          </a:p>
        </p:txBody>
      </p:sp>
    </p:spTree>
    <p:extLst>
      <p:ext uri="{BB962C8B-B14F-4D97-AF65-F5344CB8AC3E}">
        <p14:creationId xmlns:p14="http://schemas.microsoft.com/office/powerpoint/2010/main" val="296680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68328-5645-4C3C-9C8A-9BE3CE6808D5}" type="slidenum">
              <a:rPr lang="en-GB" smtClean="0"/>
              <a:t>2</a:t>
            </a:fld>
            <a:endParaRPr lang="en-GB"/>
          </a:p>
        </p:txBody>
      </p:sp>
    </p:spTree>
    <p:extLst>
      <p:ext uri="{BB962C8B-B14F-4D97-AF65-F5344CB8AC3E}">
        <p14:creationId xmlns:p14="http://schemas.microsoft.com/office/powerpoint/2010/main" val="3476781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22</a:t>
            </a:fld>
            <a:endParaRPr lang="en-GB"/>
          </a:p>
        </p:txBody>
      </p:sp>
    </p:spTree>
    <p:extLst>
      <p:ext uri="{BB962C8B-B14F-4D97-AF65-F5344CB8AC3E}">
        <p14:creationId xmlns:p14="http://schemas.microsoft.com/office/powerpoint/2010/main" val="104230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FB8FF-A7FB-4FBB-8188-2250A5D6A6BD}" type="slidenum">
              <a:rPr lang="en-GB" smtClean="0"/>
              <a:t>23</a:t>
            </a:fld>
            <a:endParaRPr lang="en-GB"/>
          </a:p>
        </p:txBody>
      </p:sp>
    </p:spTree>
    <p:extLst>
      <p:ext uri="{BB962C8B-B14F-4D97-AF65-F5344CB8AC3E}">
        <p14:creationId xmlns:p14="http://schemas.microsoft.com/office/powerpoint/2010/main" val="2211464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82EF53E-6644-429B-BFCA-AE0A083C8A5D}" type="slidenum">
              <a:rPr lang="en-GB" smtClean="0"/>
              <a:pPr>
                <a:defRPr/>
              </a:pPr>
              <a:t>26</a:t>
            </a:fld>
            <a:endParaRPr lang="en-GB"/>
          </a:p>
        </p:txBody>
      </p:sp>
    </p:spTree>
    <p:extLst>
      <p:ext uri="{BB962C8B-B14F-4D97-AF65-F5344CB8AC3E}">
        <p14:creationId xmlns:p14="http://schemas.microsoft.com/office/powerpoint/2010/main" val="2615703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7FB8FF-A7FB-4FBB-8188-2250A5D6A6BD}" type="slidenum">
              <a:rPr lang="en-GB" smtClean="0"/>
              <a:t>34</a:t>
            </a:fld>
            <a:endParaRPr lang="en-GB"/>
          </a:p>
        </p:txBody>
      </p:sp>
    </p:spTree>
    <p:extLst>
      <p:ext uri="{BB962C8B-B14F-4D97-AF65-F5344CB8AC3E}">
        <p14:creationId xmlns:p14="http://schemas.microsoft.com/office/powerpoint/2010/main" val="310898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68328-5645-4C3C-9C8A-9BE3CE6808D5}" type="slidenum">
              <a:rPr lang="en-GB" smtClean="0"/>
              <a:t>3</a:t>
            </a:fld>
            <a:endParaRPr lang="en-GB"/>
          </a:p>
        </p:txBody>
      </p:sp>
    </p:spTree>
    <p:extLst>
      <p:ext uri="{BB962C8B-B14F-4D97-AF65-F5344CB8AC3E}">
        <p14:creationId xmlns:p14="http://schemas.microsoft.com/office/powerpoint/2010/main" val="65827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68328-5645-4C3C-9C8A-9BE3CE6808D5}" type="slidenum">
              <a:rPr lang="en-GB" smtClean="0"/>
              <a:t>4</a:t>
            </a:fld>
            <a:endParaRPr lang="en-GB"/>
          </a:p>
        </p:txBody>
      </p:sp>
    </p:spTree>
    <p:extLst>
      <p:ext uri="{BB962C8B-B14F-4D97-AF65-F5344CB8AC3E}">
        <p14:creationId xmlns:p14="http://schemas.microsoft.com/office/powerpoint/2010/main" val="246394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68328-5645-4C3C-9C8A-9BE3CE6808D5}" type="slidenum">
              <a:rPr lang="en-GB" smtClean="0"/>
              <a:t>5</a:t>
            </a:fld>
            <a:endParaRPr lang="en-GB"/>
          </a:p>
        </p:txBody>
      </p:sp>
    </p:spTree>
    <p:extLst>
      <p:ext uri="{BB962C8B-B14F-4D97-AF65-F5344CB8AC3E}">
        <p14:creationId xmlns:p14="http://schemas.microsoft.com/office/powerpoint/2010/main" val="188257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68328-5645-4C3C-9C8A-9BE3CE6808D5}" type="slidenum">
              <a:rPr lang="en-GB" smtClean="0"/>
              <a:t>6</a:t>
            </a:fld>
            <a:endParaRPr lang="en-GB"/>
          </a:p>
        </p:txBody>
      </p:sp>
    </p:spTree>
    <p:extLst>
      <p:ext uri="{BB962C8B-B14F-4D97-AF65-F5344CB8AC3E}">
        <p14:creationId xmlns:p14="http://schemas.microsoft.com/office/powerpoint/2010/main" val="415768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68328-5645-4C3C-9C8A-9BE3CE6808D5}" type="slidenum">
              <a:rPr lang="en-GB" smtClean="0"/>
              <a:t>7</a:t>
            </a:fld>
            <a:endParaRPr lang="en-GB"/>
          </a:p>
        </p:txBody>
      </p:sp>
    </p:spTree>
    <p:extLst>
      <p:ext uri="{BB962C8B-B14F-4D97-AF65-F5344CB8AC3E}">
        <p14:creationId xmlns:p14="http://schemas.microsoft.com/office/powerpoint/2010/main" val="86818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68328-5645-4C3C-9C8A-9BE3CE6808D5}" type="slidenum">
              <a:rPr lang="en-GB" smtClean="0"/>
              <a:t>8</a:t>
            </a:fld>
            <a:endParaRPr lang="en-GB"/>
          </a:p>
        </p:txBody>
      </p:sp>
    </p:spTree>
    <p:extLst>
      <p:ext uri="{BB962C8B-B14F-4D97-AF65-F5344CB8AC3E}">
        <p14:creationId xmlns:p14="http://schemas.microsoft.com/office/powerpoint/2010/main" val="154106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BB754-5EE0-4531-9495-5FF73513BE77}"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0637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520300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2877865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1915276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phone_06_layout">
    <p:spTree>
      <p:nvGrpSpPr>
        <p:cNvPr id="1" name="Shape 17"/>
        <p:cNvGrpSpPr/>
        <p:nvPr/>
      </p:nvGrpSpPr>
      <p:grpSpPr>
        <a:xfrm>
          <a:off x="0" y="0"/>
          <a:ext cx="0" cy="0"/>
          <a:chOff x="0" y="0"/>
          <a:chExt cx="0" cy="0"/>
        </a:xfrm>
      </p:grpSpPr>
      <p:sp>
        <p:nvSpPr>
          <p:cNvPr id="18" name="Shape 18"/>
          <p:cNvSpPr>
            <a:spLocks noGrp="1"/>
          </p:cNvSpPr>
          <p:nvPr>
            <p:ph type="pic" idx="2"/>
          </p:nvPr>
        </p:nvSpPr>
        <p:spPr>
          <a:xfrm>
            <a:off x="5164496" y="2172281"/>
            <a:ext cx="1900261" cy="3364249"/>
          </a:xfrm>
          <a:prstGeom prst="rect">
            <a:avLst/>
          </a:prstGeom>
          <a:noFill/>
          <a:ln>
            <a:noFill/>
          </a:ln>
        </p:spPr>
      </p:sp>
    </p:spTree>
    <p:extLst>
      <p:ext uri="{BB962C8B-B14F-4D97-AF65-F5344CB8AC3E}">
        <p14:creationId xmlns:p14="http://schemas.microsoft.com/office/powerpoint/2010/main" val="4141530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EAD43B-6723-4CCE-890B-F5FEB35328EB}"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1707035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AD43B-6723-4CCE-890B-F5FEB35328EB}"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299676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EAD43B-6723-4CCE-890B-F5FEB35328EB}"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146358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EAD43B-6723-4CCE-890B-F5FEB35328EB}"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416634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EAD43B-6723-4CCE-890B-F5FEB35328EB}"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1882413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EAD43B-6723-4CCE-890B-F5FEB35328EB}"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3169507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AD43B-6723-4CCE-890B-F5FEB35328EB}" type="datetimeFigureOut">
              <a:rPr lang="en-GB" smtClean="0"/>
              <a:t>13/10/2022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2708224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1710450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EAD43B-6723-4CCE-890B-F5FEB35328EB}"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345827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EAD43B-6723-4CCE-890B-F5FEB35328EB}"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3974097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AD43B-6723-4CCE-890B-F5FEB35328EB}"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1781660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AD43B-6723-4CCE-890B-F5FEB35328EB}"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138CD-8F80-4978-9570-9447442AD39D}" type="slidenum">
              <a:rPr lang="en-GB" smtClean="0"/>
              <a:t>‹#›</a:t>
            </a:fld>
            <a:endParaRPr lang="en-GB"/>
          </a:p>
        </p:txBody>
      </p:sp>
    </p:spTree>
    <p:extLst>
      <p:ext uri="{BB962C8B-B14F-4D97-AF65-F5344CB8AC3E}">
        <p14:creationId xmlns:p14="http://schemas.microsoft.com/office/powerpoint/2010/main" val="81933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10/13/2022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80183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39810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39597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012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0173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3330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208553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89927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675773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10/13/2022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952204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93165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0943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2050875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1811026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2355249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202975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1768A-8C8F-49CE-9AFE-FC1F63BA29C8}"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42879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05225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1768A-8C8F-49CE-9AFE-FC1F63BA29C8}"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1505765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1768A-8C8F-49CE-9AFE-FC1F63BA29C8}" type="datetimeFigureOut">
              <a:rPr lang="en-GB" smtClean="0"/>
              <a:t>13/10/2022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238869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4094289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07678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633284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566772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557004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803440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81768A-8C8F-49CE-9AFE-FC1F63BA29C8}"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494733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81768A-8C8F-49CE-9AFE-FC1F63BA29C8}"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302379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1768A-8C8F-49CE-9AFE-FC1F63BA29C8}"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054153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635316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768A-8C8F-49CE-9AFE-FC1F63BA29C8}"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61014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1768A-8C8F-49CE-9AFE-FC1F63BA29C8}"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1072721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1768A-8C8F-49CE-9AFE-FC1F63BA29C8}" type="datetimeFigureOut">
              <a:rPr lang="en-GB" smtClean="0"/>
              <a:t>13/10/2022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1624253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3534705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768A-8C8F-49CE-9AFE-FC1F63BA29C8}"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A25DB-2F65-4739-9E91-C07D368A8492}" type="slidenum">
              <a:rPr lang="en-GB" smtClean="0"/>
              <a:t>‹#›</a:t>
            </a:fld>
            <a:endParaRPr lang="en-GB"/>
          </a:p>
        </p:txBody>
      </p:sp>
    </p:spTree>
    <p:extLst>
      <p:ext uri="{BB962C8B-B14F-4D97-AF65-F5344CB8AC3E}">
        <p14:creationId xmlns:p14="http://schemas.microsoft.com/office/powerpoint/2010/main" val="2851644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1768A-8C8F-49CE-9AFE-FC1F63BA29C8}" type="datetimeFigureOut">
              <a:rPr lang="en-GB" smtClean="0"/>
              <a:t>13/10/2022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A25DB-2F65-4739-9E91-C07D368A8492}" type="slidenum">
              <a:rPr lang="en-GB" smtClean="0"/>
              <a:t>‹#›</a:t>
            </a:fld>
            <a:endParaRPr lang="en-GB"/>
          </a:p>
        </p:txBody>
      </p:sp>
    </p:spTree>
    <p:extLst>
      <p:ext uri="{BB962C8B-B14F-4D97-AF65-F5344CB8AC3E}">
        <p14:creationId xmlns:p14="http://schemas.microsoft.com/office/powerpoint/2010/main" val="154877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AD43B-6723-4CCE-890B-F5FEB35328EB}" type="datetimeFigureOut">
              <a:rPr lang="en-GB" smtClean="0"/>
              <a:t>13/10/2022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138CD-8F80-4978-9570-9447442AD39D}" type="slidenum">
              <a:rPr lang="en-GB" smtClean="0"/>
              <a:t>‹#›</a:t>
            </a:fld>
            <a:endParaRPr lang="en-GB"/>
          </a:p>
        </p:txBody>
      </p:sp>
    </p:spTree>
    <p:extLst>
      <p:ext uri="{BB962C8B-B14F-4D97-AF65-F5344CB8AC3E}">
        <p14:creationId xmlns:p14="http://schemas.microsoft.com/office/powerpoint/2010/main" val="22724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10/13/2022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0551014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81768A-8C8F-49CE-9AFE-FC1F63BA29C8}" type="datetimeFigureOut">
              <a:rPr lang="en-GB" smtClean="0"/>
              <a:t>13/10/2022</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12A25DB-2F65-4739-9E91-C07D368A8492}" type="slidenum">
              <a:rPr lang="en-GB" smtClean="0"/>
              <a:t>‹#›</a:t>
            </a:fld>
            <a:endParaRPr lang="en-GB"/>
          </a:p>
        </p:txBody>
      </p:sp>
    </p:spTree>
    <p:extLst>
      <p:ext uri="{BB962C8B-B14F-4D97-AF65-F5344CB8AC3E}">
        <p14:creationId xmlns:p14="http://schemas.microsoft.com/office/powerpoint/2010/main" val="887829047"/>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72" r:id="rId11"/>
    <p:sldLayoutId id="2147483673" r:id="rId12"/>
    <p:sldLayoutId id="2147483674" r:id="rId13"/>
    <p:sldLayoutId id="2147483675"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exels.com/photo/happy-cute-girl-sleeping-in-bed-peacefully-388760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s://www.vodafone.co.uk/mobile/digital-parentin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1" y="-2667"/>
            <a:ext cx="12193523" cy="1107996"/>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GB" sz="6600">
                <a:solidFill>
                  <a:schemeClr val="bg1"/>
                </a:solidFill>
                <a:latin typeface="Comic Sans MS"/>
              </a:rPr>
              <a:t>Music @ BWSFG  </a:t>
            </a:r>
            <a:endParaRPr lang="en-GB" sz="66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97766" y="-2153"/>
            <a:ext cx="1707097" cy="1016228"/>
          </a:xfrm>
          <a:prstGeom prst="rect">
            <a:avLst/>
          </a:prstGeom>
        </p:spPr>
      </p:pic>
      <p:graphicFrame>
        <p:nvGraphicFramePr>
          <p:cNvPr id="12" name="Table 11">
            <a:extLst>
              <a:ext uri="{FF2B5EF4-FFF2-40B4-BE49-F238E27FC236}">
                <a16:creationId xmlns:a16="http://schemas.microsoft.com/office/drawing/2014/main" id="{3EE10E71-4FE0-48C2-B46F-47AD4E60A61F}"/>
              </a:ext>
            </a:extLst>
          </p:cNvPr>
          <p:cNvGraphicFramePr>
            <a:graphicFrameLocks noGrp="1"/>
          </p:cNvGraphicFramePr>
          <p:nvPr>
            <p:extLst>
              <p:ext uri="{D42A27DB-BD31-4B8C-83A1-F6EECF244321}">
                <p14:modId xmlns:p14="http://schemas.microsoft.com/office/powerpoint/2010/main" val="2897221469"/>
              </p:ext>
            </p:extLst>
          </p:nvPr>
        </p:nvGraphicFramePr>
        <p:xfrm>
          <a:off x="7594" y="5422788"/>
          <a:ext cx="12184338" cy="1633315"/>
        </p:xfrm>
        <a:graphic>
          <a:graphicData uri="http://schemas.openxmlformats.org/drawingml/2006/table">
            <a:tbl>
              <a:tblPr firstRow="1" bandRow="1">
                <a:tableStyleId>{5C22544A-7EE6-4342-B048-85BDC9FD1C3A}</a:tableStyleId>
              </a:tblPr>
              <a:tblGrid>
                <a:gridCol w="4061446">
                  <a:extLst>
                    <a:ext uri="{9D8B030D-6E8A-4147-A177-3AD203B41FA5}">
                      <a16:colId xmlns:a16="http://schemas.microsoft.com/office/drawing/2014/main" val="2323604389"/>
                    </a:ext>
                  </a:extLst>
                </a:gridCol>
                <a:gridCol w="4061446">
                  <a:extLst>
                    <a:ext uri="{9D8B030D-6E8A-4147-A177-3AD203B41FA5}">
                      <a16:colId xmlns:a16="http://schemas.microsoft.com/office/drawing/2014/main" val="1654194528"/>
                    </a:ext>
                  </a:extLst>
                </a:gridCol>
                <a:gridCol w="4061446">
                  <a:extLst>
                    <a:ext uri="{9D8B030D-6E8A-4147-A177-3AD203B41FA5}">
                      <a16:colId xmlns:a16="http://schemas.microsoft.com/office/drawing/2014/main" val="4015588134"/>
                    </a:ext>
                  </a:extLst>
                </a:gridCol>
              </a:tblGrid>
              <a:tr h="227277">
                <a:tc>
                  <a:txBody>
                    <a:bodyPr/>
                    <a:lstStyle/>
                    <a:p>
                      <a:pPr algn="ctr" rtl="0" fontAlgn="base"/>
                      <a:r>
                        <a:rPr lang="en-GB" sz="1000">
                          <a:solidFill>
                            <a:schemeClr val="bg1"/>
                          </a:solidFill>
                          <a:effectLst/>
                        </a:rPr>
                        <a:t>TWITTER </a:t>
                      </a:r>
                    </a:p>
                  </a:txBody>
                  <a:tcPr anchor="ctr">
                    <a:lnL w="0">
                      <a:noFill/>
                    </a:lnL>
                    <a:lnR w="0">
                      <a:noFill/>
                    </a:lnR>
                    <a:lnT w="12700">
                      <a:solidFill>
                        <a:schemeClr val="tx1"/>
                      </a:solidFill>
                    </a:lnT>
                    <a:lnB w="12700">
                      <a:solidFill>
                        <a:schemeClr val="tx1"/>
                      </a:solidFill>
                    </a:lnB>
                    <a:solidFill>
                      <a:srgbClr val="C00000"/>
                    </a:solidFill>
                  </a:tcPr>
                </a:tc>
                <a:tc>
                  <a:txBody>
                    <a:bodyPr/>
                    <a:lstStyle/>
                    <a:p>
                      <a:pPr algn="ctr" rtl="0" fontAlgn="base"/>
                      <a:r>
                        <a:rPr lang="en-GB" sz="1000">
                          <a:solidFill>
                            <a:schemeClr val="bg1"/>
                          </a:solidFill>
                          <a:effectLst/>
                        </a:rPr>
                        <a:t>INSTAGRAM </a:t>
                      </a:r>
                    </a:p>
                  </a:txBody>
                  <a:tcPr anchor="ctr">
                    <a:lnL w="0">
                      <a:noFill/>
                    </a:lnL>
                    <a:lnR w="0">
                      <a:noFill/>
                    </a:lnR>
                    <a:lnT w="12700">
                      <a:solidFill>
                        <a:schemeClr val="tx1"/>
                      </a:solidFill>
                    </a:lnT>
                    <a:lnB w="12700">
                      <a:solidFill>
                        <a:schemeClr val="tx1"/>
                      </a:solidFill>
                    </a:lnB>
                    <a:solidFill>
                      <a:srgbClr val="C00000"/>
                    </a:solidFill>
                  </a:tcPr>
                </a:tc>
                <a:tc>
                  <a:txBody>
                    <a:bodyPr/>
                    <a:lstStyle/>
                    <a:p>
                      <a:pPr algn="ctr" rtl="0" fontAlgn="base"/>
                      <a:r>
                        <a:rPr lang="en-GB" sz="1000">
                          <a:solidFill>
                            <a:schemeClr val="bg1"/>
                          </a:solidFill>
                          <a:effectLst/>
                        </a:rPr>
                        <a:t>YOUTUBE </a:t>
                      </a:r>
                    </a:p>
                  </a:txBody>
                  <a:tcPr anchor="ctr">
                    <a:lnL w="0">
                      <a:noFill/>
                    </a:lnL>
                    <a:lnR w="0">
                      <a:noFill/>
                    </a:lnR>
                    <a:lnT w="12700">
                      <a:solidFill>
                        <a:schemeClr val="tx1"/>
                      </a:solidFill>
                    </a:lnT>
                    <a:lnB w="12700">
                      <a:solidFill>
                        <a:schemeClr val="tx1"/>
                      </a:solidFill>
                    </a:lnB>
                    <a:solidFill>
                      <a:srgbClr val="C00000"/>
                    </a:solidFill>
                  </a:tcPr>
                </a:tc>
                <a:extLst>
                  <a:ext uri="{0D108BD9-81ED-4DB2-BD59-A6C34878D82A}">
                    <a16:rowId xmlns:a16="http://schemas.microsoft.com/office/drawing/2014/main" val="3230067161"/>
                  </a:ext>
                </a:extLst>
              </a:tr>
              <a:tr h="963331">
                <a:tc>
                  <a:txBody>
                    <a:bodyPr/>
                    <a:lstStyle/>
                    <a:p>
                      <a:pPr algn="ctr" rtl="0" fontAlgn="base"/>
                      <a:endParaRPr lang="en-GB" sz="1000">
                        <a:solidFill>
                          <a:schemeClr val="tx1"/>
                        </a:solidFill>
                        <a:effectLst/>
                        <a:latin typeface="Arial"/>
                      </a:endParaRPr>
                    </a:p>
                  </a:txBody>
                  <a:tcPr anchor="ctr">
                    <a:lnL w="0">
                      <a:noFill/>
                    </a:lnL>
                    <a:lnR w="0">
                      <a:noFill/>
                    </a:lnR>
                    <a:lnT w="12700">
                      <a:solidFill>
                        <a:schemeClr val="tx1"/>
                      </a:solidFill>
                    </a:lnT>
                    <a:lnB w="0">
                      <a:noFill/>
                    </a:lnB>
                    <a:noFill/>
                  </a:tcPr>
                </a:tc>
                <a:tc>
                  <a:txBody>
                    <a:bodyPr/>
                    <a:lstStyle/>
                    <a:p>
                      <a:pPr algn="ctr" rtl="0" fontAlgn="base"/>
                      <a:endParaRPr lang="en-GB" sz="1000">
                        <a:solidFill>
                          <a:schemeClr val="tx1"/>
                        </a:solidFill>
                        <a:effectLst/>
                        <a:latin typeface="Arial"/>
                      </a:endParaRPr>
                    </a:p>
                  </a:txBody>
                  <a:tcPr anchor="ctr">
                    <a:lnL w="0">
                      <a:noFill/>
                    </a:lnL>
                    <a:lnR w="0">
                      <a:noFill/>
                    </a:lnR>
                    <a:lnT w="12700">
                      <a:solidFill>
                        <a:schemeClr val="tx1"/>
                      </a:solidFill>
                    </a:lnT>
                    <a:lnB w="0">
                      <a:noFill/>
                    </a:lnB>
                    <a:noFill/>
                  </a:tcPr>
                </a:tc>
                <a:tc>
                  <a:txBody>
                    <a:bodyPr/>
                    <a:lstStyle/>
                    <a:p>
                      <a:pPr algn="ctr" rtl="0" fontAlgn="base"/>
                      <a:endParaRPr lang="en-GB" sz="1000">
                        <a:solidFill>
                          <a:schemeClr val="tx1"/>
                        </a:solidFill>
                        <a:effectLst/>
                        <a:latin typeface="Arial"/>
                      </a:endParaRPr>
                    </a:p>
                  </a:txBody>
                  <a:tcPr anchor="ctr">
                    <a:lnL w="0">
                      <a:noFill/>
                    </a:lnL>
                    <a:lnR w="0">
                      <a:noFill/>
                    </a:lnR>
                    <a:lnT w="12700">
                      <a:solidFill>
                        <a:schemeClr val="tx1"/>
                      </a:solidFill>
                    </a:lnT>
                    <a:lnB w="0">
                      <a:noFill/>
                    </a:lnB>
                    <a:noFill/>
                  </a:tcPr>
                </a:tc>
                <a:extLst>
                  <a:ext uri="{0D108BD9-81ED-4DB2-BD59-A6C34878D82A}">
                    <a16:rowId xmlns:a16="http://schemas.microsoft.com/office/drawing/2014/main" val="1274795048"/>
                  </a:ext>
                </a:extLst>
              </a:tr>
              <a:tr h="426144">
                <a:tc>
                  <a:txBody>
                    <a:bodyPr/>
                    <a:lstStyle/>
                    <a:p>
                      <a:pPr algn="ctr" rtl="0" fontAlgn="base"/>
                      <a:r>
                        <a:rPr lang="en-GB" sz="1000">
                          <a:solidFill>
                            <a:schemeClr val="tx1"/>
                          </a:solidFill>
                          <a:effectLst/>
                        </a:rPr>
                        <a:t>@bullermusic </a:t>
                      </a:r>
                    </a:p>
                  </a:txBody>
                  <a:tcPr>
                    <a:lnL w="0">
                      <a:noFill/>
                    </a:lnL>
                    <a:lnR w="0">
                      <a:noFill/>
                    </a:lnR>
                    <a:lnT w="0">
                      <a:noFill/>
                    </a:lnT>
                    <a:lnB w="0">
                      <a:noFill/>
                    </a:lnB>
                    <a:noFill/>
                  </a:tcPr>
                </a:tc>
                <a:tc>
                  <a:txBody>
                    <a:bodyPr/>
                    <a:lstStyle/>
                    <a:p>
                      <a:pPr algn="ctr" rtl="0" fontAlgn="base"/>
                      <a:r>
                        <a:rPr lang="en-GB" sz="1000">
                          <a:solidFill>
                            <a:schemeClr val="tx1"/>
                          </a:solidFill>
                          <a:effectLst/>
                        </a:rPr>
                        <a:t>@bullerswoodmusic </a:t>
                      </a:r>
                    </a:p>
                  </a:txBody>
                  <a:tcPr>
                    <a:lnL w="0">
                      <a:noFill/>
                    </a:lnL>
                    <a:lnR w="0">
                      <a:noFill/>
                    </a:lnR>
                    <a:lnT w="0">
                      <a:noFill/>
                    </a:lnT>
                    <a:lnB w="0">
                      <a:noFill/>
                    </a:lnB>
                    <a:noFill/>
                  </a:tcPr>
                </a:tc>
                <a:tc>
                  <a:txBody>
                    <a:bodyPr/>
                    <a:lstStyle/>
                    <a:p>
                      <a:pPr algn="ctr" rtl="0" fontAlgn="base"/>
                      <a:r>
                        <a:rPr lang="en-GB" sz="1000">
                          <a:solidFill>
                            <a:schemeClr val="tx1"/>
                          </a:solidFill>
                          <a:effectLst/>
                        </a:rPr>
                        <a:t>Mr Parsons </a:t>
                      </a:r>
                    </a:p>
                  </a:txBody>
                  <a:tcPr>
                    <a:lnL w="0">
                      <a:noFill/>
                    </a:lnL>
                    <a:lnR w="0">
                      <a:noFill/>
                    </a:lnR>
                    <a:lnT w="0">
                      <a:noFill/>
                    </a:lnT>
                    <a:lnB w="0">
                      <a:noFill/>
                    </a:lnB>
                    <a:noFill/>
                  </a:tcPr>
                </a:tc>
                <a:extLst>
                  <a:ext uri="{0D108BD9-81ED-4DB2-BD59-A6C34878D82A}">
                    <a16:rowId xmlns:a16="http://schemas.microsoft.com/office/drawing/2014/main" val="3295743489"/>
                  </a:ext>
                </a:extLst>
              </a:tr>
            </a:tbl>
          </a:graphicData>
        </a:graphic>
      </p:graphicFrame>
      <p:pic>
        <p:nvPicPr>
          <p:cNvPr id="14" name="Picture 14">
            <a:extLst>
              <a:ext uri="{FF2B5EF4-FFF2-40B4-BE49-F238E27FC236}">
                <a16:creationId xmlns:a16="http://schemas.microsoft.com/office/drawing/2014/main" id="{9279B1AA-FE9D-4018-A486-54586732F0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579" y="5732918"/>
            <a:ext cx="925029" cy="910020"/>
          </a:xfrm>
          <a:prstGeom prst="rect">
            <a:avLst/>
          </a:prstGeom>
        </p:spPr>
      </p:pic>
      <p:pic>
        <p:nvPicPr>
          <p:cNvPr id="15" name="Picture 15" descr="Logo&#10;&#10;Description automatically generated">
            <a:extLst>
              <a:ext uri="{FF2B5EF4-FFF2-40B4-BE49-F238E27FC236}">
                <a16:creationId xmlns:a16="http://schemas.microsoft.com/office/drawing/2014/main" id="{DBE2A77A-97EC-4080-B66B-6F8535A39A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05598" y="5781741"/>
            <a:ext cx="1892168" cy="808126"/>
          </a:xfrm>
          <a:prstGeom prst="rect">
            <a:avLst/>
          </a:prstGeom>
        </p:spPr>
      </p:pic>
      <p:pic>
        <p:nvPicPr>
          <p:cNvPr id="16" name="Picture 13" descr="Logo&#10;&#10;Description automatically generated">
            <a:extLst>
              <a:ext uri="{FF2B5EF4-FFF2-40B4-BE49-F238E27FC236}">
                <a16:creationId xmlns:a16="http://schemas.microsoft.com/office/drawing/2014/main" id="{79CB4AD5-16D1-490F-8AC0-5111D3619F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2765" y="5462781"/>
            <a:ext cx="1483302" cy="1490085"/>
          </a:xfrm>
          <a:prstGeom prst="rect">
            <a:avLst/>
          </a:prstGeom>
        </p:spPr>
      </p:pic>
      <p:pic>
        <p:nvPicPr>
          <p:cNvPr id="17" name="Picture 17" descr="A picture containing person, indoor, concert band&#10;&#10;Description automatically generated">
            <a:extLst>
              <a:ext uri="{FF2B5EF4-FFF2-40B4-BE49-F238E27FC236}">
                <a16:creationId xmlns:a16="http://schemas.microsoft.com/office/drawing/2014/main" id="{0D6F364D-0A80-4946-A1A5-CD94A02D99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60457" y="1098508"/>
            <a:ext cx="6635418" cy="4343305"/>
          </a:xfrm>
          <a:prstGeom prst="rect">
            <a:avLst/>
          </a:prstGeom>
        </p:spPr>
      </p:pic>
      <p:pic>
        <p:nvPicPr>
          <p:cNvPr id="3" name="Picture 4" descr="A picture containing person, player, crowd, people&#10;&#10;Description automatically generated">
            <a:extLst>
              <a:ext uri="{FF2B5EF4-FFF2-40B4-BE49-F238E27FC236}">
                <a16:creationId xmlns:a16="http://schemas.microsoft.com/office/drawing/2014/main" id="{1621C31D-B108-9E95-8EE7-ACC520E7B5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51" y="1099365"/>
            <a:ext cx="6927008" cy="4342967"/>
          </a:xfrm>
          <a:prstGeom prst="rect">
            <a:avLst/>
          </a:prstGeom>
        </p:spPr>
      </p:pic>
    </p:spTree>
    <p:extLst>
      <p:ext uri="{BB962C8B-B14F-4D97-AF65-F5344CB8AC3E}">
        <p14:creationId xmlns:p14="http://schemas.microsoft.com/office/powerpoint/2010/main" val="354136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144" y="583526"/>
            <a:ext cx="1505712" cy="2194424"/>
          </a:xfrm>
          <a:prstGeom prst="rect">
            <a:avLst/>
          </a:prstGeom>
          <a:effectLst>
            <a:outerShdw blurRad="50800" dist="38100" dir="13500000" algn="br" rotWithShape="0">
              <a:prstClr val="black">
                <a:alpha val="40000"/>
              </a:prstClr>
            </a:outerShdw>
          </a:effectLst>
        </p:spPr>
      </p:pic>
      <p:pic>
        <p:nvPicPr>
          <p:cNvPr id="4" name="Picture 3">
            <a:extLst>
              <a:ext uri="{FF2B5EF4-FFF2-40B4-BE49-F238E27FC236}">
                <a16:creationId xmlns:a16="http://schemas.microsoft.com/office/drawing/2014/main" id="{B96F5CD2-BA57-4D2E-BD97-AC91266B3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843" y="129381"/>
            <a:ext cx="3212352" cy="2141568"/>
          </a:xfrm>
          <a:prstGeom prst="rect">
            <a:avLst/>
          </a:prstGeom>
        </p:spPr>
      </p:pic>
      <p:pic>
        <p:nvPicPr>
          <p:cNvPr id="5" name="Picture 4">
            <a:extLst>
              <a:ext uri="{FF2B5EF4-FFF2-40B4-BE49-F238E27FC236}">
                <a16:creationId xmlns:a16="http://schemas.microsoft.com/office/drawing/2014/main" id="{8340790D-8E26-40C8-A26F-D0DD47D155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00670" y="152213"/>
            <a:ext cx="3212352" cy="2141568"/>
          </a:xfrm>
          <a:prstGeom prst="rect">
            <a:avLst/>
          </a:prstGeom>
        </p:spPr>
      </p:pic>
      <p:pic>
        <p:nvPicPr>
          <p:cNvPr id="6" name="Picture 5">
            <a:extLst>
              <a:ext uri="{FF2B5EF4-FFF2-40B4-BE49-F238E27FC236}">
                <a16:creationId xmlns:a16="http://schemas.microsoft.com/office/drawing/2014/main" id="{71DC0FBB-1005-49B8-AA8B-2F76BD1578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2843" y="2396172"/>
            <a:ext cx="3212352" cy="2141568"/>
          </a:xfrm>
          <a:prstGeom prst="rect">
            <a:avLst/>
          </a:prstGeom>
        </p:spPr>
      </p:pic>
      <p:pic>
        <p:nvPicPr>
          <p:cNvPr id="8" name="Picture 7">
            <a:extLst>
              <a:ext uri="{FF2B5EF4-FFF2-40B4-BE49-F238E27FC236}">
                <a16:creationId xmlns:a16="http://schemas.microsoft.com/office/drawing/2014/main" id="{E37A58AA-8A2C-41CF-897B-8C69B1ECA0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18846" y="2380965"/>
            <a:ext cx="3212352" cy="2141568"/>
          </a:xfrm>
          <a:prstGeom prst="rect">
            <a:avLst/>
          </a:prstGeom>
        </p:spPr>
      </p:pic>
      <p:pic>
        <p:nvPicPr>
          <p:cNvPr id="9" name="Picture 8">
            <a:extLst>
              <a:ext uri="{FF2B5EF4-FFF2-40B4-BE49-F238E27FC236}">
                <a16:creationId xmlns:a16="http://schemas.microsoft.com/office/drawing/2014/main" id="{7A882E41-BB72-469D-B89D-7DA7679FB5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2843" y="4634941"/>
            <a:ext cx="3212352" cy="2141568"/>
          </a:xfrm>
          <a:prstGeom prst="rect">
            <a:avLst/>
          </a:prstGeom>
        </p:spPr>
      </p:pic>
      <p:pic>
        <p:nvPicPr>
          <p:cNvPr id="10" name="Picture 9">
            <a:extLst>
              <a:ext uri="{FF2B5EF4-FFF2-40B4-BE49-F238E27FC236}">
                <a16:creationId xmlns:a16="http://schemas.microsoft.com/office/drawing/2014/main" id="{6FED34AD-9DCE-4E24-9C53-C334AB36EC8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8848" y="4609717"/>
            <a:ext cx="3212353" cy="2141568"/>
          </a:xfrm>
          <a:prstGeom prst="rect">
            <a:avLst/>
          </a:prstGeom>
        </p:spPr>
      </p:pic>
      <p:sp>
        <p:nvSpPr>
          <p:cNvPr id="2" name="TextBox 1">
            <a:extLst>
              <a:ext uri="{FF2B5EF4-FFF2-40B4-BE49-F238E27FC236}">
                <a16:creationId xmlns:a16="http://schemas.microsoft.com/office/drawing/2014/main" id="{5370DE02-1E74-4F27-B8C7-AF0EAB1676B9}"/>
              </a:ext>
            </a:extLst>
          </p:cNvPr>
          <p:cNvSpPr txBox="1"/>
          <p:nvPr/>
        </p:nvSpPr>
        <p:spPr>
          <a:xfrm>
            <a:off x="3560049" y="3591612"/>
            <a:ext cx="4961781" cy="1323439"/>
          </a:xfrm>
          <a:prstGeom prst="rect">
            <a:avLst/>
          </a:prstGeom>
          <a:noFill/>
        </p:spPr>
        <p:txBody>
          <a:bodyPr wrap="square" lIns="91440" tIns="45720" rIns="91440" bIns="45720" rtlCol="0" anchor="t">
            <a:spAutoFit/>
          </a:bodyPr>
          <a:lstStyle/>
          <a:p>
            <a:pPr algn="ctr"/>
            <a:r>
              <a:rPr lang="en-GB" sz="4000" b="1">
                <a:solidFill>
                  <a:schemeClr val="bg1">
                    <a:lumMod val="95000"/>
                  </a:schemeClr>
                </a:solidFill>
                <a:latin typeface="Humanst521 Lt BT"/>
              </a:rPr>
              <a:t>Simon Hardwick</a:t>
            </a:r>
          </a:p>
          <a:p>
            <a:pPr algn="ctr"/>
            <a:r>
              <a:rPr lang="en-GB" sz="4000" b="1">
                <a:solidFill>
                  <a:schemeClr val="bg1">
                    <a:lumMod val="95000"/>
                  </a:schemeClr>
                </a:solidFill>
                <a:latin typeface="Humanst521 Lt BT"/>
              </a:rPr>
              <a:t>Headteacher</a:t>
            </a:r>
          </a:p>
        </p:txBody>
      </p:sp>
    </p:spTree>
    <p:extLst>
      <p:ext uri="{BB962C8B-B14F-4D97-AF65-F5344CB8AC3E}">
        <p14:creationId xmlns:p14="http://schemas.microsoft.com/office/powerpoint/2010/main" val="1647574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01400" cy="1325563"/>
          </a:xfrm>
        </p:spPr>
        <p:txBody>
          <a:bodyPr>
            <a:noAutofit/>
          </a:bodyPr>
          <a:lstStyle/>
          <a:p>
            <a:r>
              <a:rPr lang="en-GB" sz="5400" b="1">
                <a:latin typeface="+mn-lt"/>
              </a:rPr>
              <a:t>Transition from Primary to Secondary </a:t>
            </a:r>
          </a:p>
        </p:txBody>
      </p:sp>
      <p:pic>
        <p:nvPicPr>
          <p:cNvPr id="5" name="Picture 4"/>
          <p:cNvPicPr>
            <a:picLocks noChangeAspect="1"/>
          </p:cNvPicPr>
          <p:nvPr/>
        </p:nvPicPr>
        <p:blipFill>
          <a:blip r:embed="rId3"/>
          <a:stretch>
            <a:fillRect/>
          </a:stretch>
        </p:blipFill>
        <p:spPr>
          <a:xfrm>
            <a:off x="1333500" y="1690688"/>
            <a:ext cx="9525000" cy="4857357"/>
          </a:xfrm>
          <a:prstGeom prst="rect">
            <a:avLst/>
          </a:prstGeom>
          <a:ln w="34925">
            <a:solidFill>
              <a:schemeClr val="tx1"/>
            </a:solidFill>
          </a:ln>
        </p:spPr>
      </p:pic>
    </p:spTree>
    <p:extLst>
      <p:ext uri="{BB962C8B-B14F-4D97-AF65-F5344CB8AC3E}">
        <p14:creationId xmlns:p14="http://schemas.microsoft.com/office/powerpoint/2010/main" val="1850956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5905" r="13429"/>
          <a:stretch/>
        </p:blipFill>
        <p:spPr>
          <a:xfrm>
            <a:off x="4013200" y="1981199"/>
            <a:ext cx="4711700" cy="3076575"/>
          </a:xfrm>
          <a:prstGeom prst="rect">
            <a:avLst/>
          </a:prstGeom>
          <a:ln w="28575">
            <a:solidFill>
              <a:schemeClr val="tx1"/>
            </a:solidFill>
          </a:ln>
        </p:spPr>
      </p:pic>
      <p:sp>
        <p:nvSpPr>
          <p:cNvPr id="5" name="Oval 4"/>
          <p:cNvSpPr/>
          <p:nvPr/>
        </p:nvSpPr>
        <p:spPr>
          <a:xfrm>
            <a:off x="909637" y="114299"/>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Teacher Per subject</a:t>
            </a:r>
          </a:p>
        </p:txBody>
      </p:sp>
      <p:sp>
        <p:nvSpPr>
          <p:cNvPr id="6" name="Oval 5"/>
          <p:cNvSpPr/>
          <p:nvPr/>
        </p:nvSpPr>
        <p:spPr>
          <a:xfrm>
            <a:off x="261937" y="1844673"/>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More homework</a:t>
            </a:r>
          </a:p>
          <a:p>
            <a:pPr algn="ctr"/>
            <a:r>
              <a:rPr lang="en-GB">
                <a:solidFill>
                  <a:schemeClr val="tx1"/>
                </a:solidFill>
                <a:latin typeface="Comic Sans MS" panose="030F0702030302020204" pitchFamily="66" charset="0"/>
              </a:rPr>
              <a:t>Meeting deadlines</a:t>
            </a:r>
          </a:p>
          <a:p>
            <a:pPr algn="ctr"/>
            <a:endParaRPr lang="en-GB">
              <a:solidFill>
                <a:schemeClr val="tx1"/>
              </a:solidFill>
              <a:latin typeface="Comic Sans MS" panose="030F0702030302020204" pitchFamily="66" charset="0"/>
            </a:endParaRPr>
          </a:p>
        </p:txBody>
      </p:sp>
      <p:sp>
        <p:nvSpPr>
          <p:cNvPr id="7" name="Oval 6"/>
          <p:cNvSpPr/>
          <p:nvPr/>
        </p:nvSpPr>
        <p:spPr>
          <a:xfrm>
            <a:off x="46037" y="3624258"/>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Size of school</a:t>
            </a:r>
          </a:p>
          <a:p>
            <a:pPr algn="ctr"/>
            <a:r>
              <a:rPr lang="en-GB">
                <a:solidFill>
                  <a:schemeClr val="tx1"/>
                </a:solidFill>
                <a:latin typeface="Comic Sans MS" panose="030F0702030302020204" pitchFamily="66" charset="0"/>
              </a:rPr>
              <a:t>1534 pupils</a:t>
            </a:r>
          </a:p>
        </p:txBody>
      </p:sp>
      <p:sp>
        <p:nvSpPr>
          <p:cNvPr id="8" name="Oval 7"/>
          <p:cNvSpPr/>
          <p:nvPr/>
        </p:nvSpPr>
        <p:spPr>
          <a:xfrm>
            <a:off x="4406900" y="5092700"/>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New friendship groups</a:t>
            </a:r>
          </a:p>
        </p:txBody>
      </p:sp>
      <p:sp>
        <p:nvSpPr>
          <p:cNvPr id="12" name="Oval 11"/>
          <p:cNvSpPr/>
          <p:nvPr/>
        </p:nvSpPr>
        <p:spPr>
          <a:xfrm>
            <a:off x="7162800" y="5092700"/>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New routines</a:t>
            </a:r>
          </a:p>
        </p:txBody>
      </p:sp>
      <p:sp>
        <p:nvSpPr>
          <p:cNvPr id="13" name="Oval 12"/>
          <p:cNvSpPr/>
          <p:nvPr/>
        </p:nvSpPr>
        <p:spPr>
          <a:xfrm>
            <a:off x="9177337" y="1947859"/>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Independent travel to school </a:t>
            </a:r>
          </a:p>
        </p:txBody>
      </p:sp>
      <p:sp>
        <p:nvSpPr>
          <p:cNvPr id="15" name="Oval 14"/>
          <p:cNvSpPr/>
          <p:nvPr/>
        </p:nvSpPr>
        <p:spPr>
          <a:xfrm>
            <a:off x="1616074" y="5092700"/>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Finding way to lessons</a:t>
            </a:r>
          </a:p>
        </p:txBody>
      </p:sp>
      <p:sp>
        <p:nvSpPr>
          <p:cNvPr id="16" name="Oval 15"/>
          <p:cNvSpPr/>
          <p:nvPr/>
        </p:nvSpPr>
        <p:spPr>
          <a:xfrm>
            <a:off x="3665537" y="114299"/>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New subjects</a:t>
            </a:r>
          </a:p>
        </p:txBody>
      </p:sp>
      <p:sp>
        <p:nvSpPr>
          <p:cNvPr id="17" name="Oval 16"/>
          <p:cNvSpPr/>
          <p:nvPr/>
        </p:nvSpPr>
        <p:spPr>
          <a:xfrm>
            <a:off x="6421437" y="49212"/>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Greater organisational skills  </a:t>
            </a:r>
          </a:p>
        </p:txBody>
      </p:sp>
      <p:sp>
        <p:nvSpPr>
          <p:cNvPr id="19" name="Oval 18"/>
          <p:cNvSpPr/>
          <p:nvPr/>
        </p:nvSpPr>
        <p:spPr>
          <a:xfrm>
            <a:off x="9177337" y="170653"/>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New rules </a:t>
            </a:r>
          </a:p>
        </p:txBody>
      </p:sp>
      <p:sp>
        <p:nvSpPr>
          <p:cNvPr id="20" name="Oval 19"/>
          <p:cNvSpPr/>
          <p:nvPr/>
        </p:nvSpPr>
        <p:spPr>
          <a:xfrm>
            <a:off x="9177337" y="3713159"/>
            <a:ext cx="2755900" cy="176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omic Sans MS" panose="030F0702030302020204" pitchFamily="66" charset="0"/>
              </a:rPr>
              <a:t>Being the youngest </a:t>
            </a:r>
          </a:p>
        </p:txBody>
      </p:sp>
    </p:spTree>
    <p:extLst>
      <p:ext uri="{BB962C8B-B14F-4D97-AF65-F5344CB8AC3E}">
        <p14:creationId xmlns:p14="http://schemas.microsoft.com/office/powerpoint/2010/main" val="2884028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AF3850-D0DB-4687-AD2B-4462B52E5728}"/>
              </a:ext>
            </a:extLst>
          </p:cNvPr>
          <p:cNvSpPr txBox="1"/>
          <p:nvPr/>
        </p:nvSpPr>
        <p:spPr>
          <a:xfrm>
            <a:off x="833120" y="2204720"/>
            <a:ext cx="11003280" cy="4524315"/>
          </a:xfrm>
          <a:prstGeom prst="rect">
            <a:avLst/>
          </a:prstGeom>
          <a:noFill/>
        </p:spPr>
        <p:txBody>
          <a:bodyPr wrap="square" rtlCol="0">
            <a:spAutoFit/>
          </a:bodyPr>
          <a:lstStyle/>
          <a:p>
            <a:r>
              <a:rPr lang="en-GB" sz="2400" b="1">
                <a:solidFill>
                  <a:srgbClr val="00B050"/>
                </a:solidFill>
              </a:rPr>
              <a:t>Optimism</a:t>
            </a:r>
            <a:r>
              <a:rPr lang="en-GB" sz="2400"/>
              <a:t> – To be able to choose to look on the brighter side of life.</a:t>
            </a:r>
          </a:p>
          <a:p>
            <a:r>
              <a:rPr lang="en-GB" sz="2400" b="1">
                <a:solidFill>
                  <a:srgbClr val="00B050"/>
                </a:solidFill>
              </a:rPr>
              <a:t>Emotional awareness and control</a:t>
            </a:r>
            <a:r>
              <a:rPr lang="en-GB" sz="2400"/>
              <a:t> – the ability to understand how you feel and how to control the feelings that you express so that they remain appropriate for a given situation. </a:t>
            </a:r>
          </a:p>
          <a:p>
            <a:r>
              <a:rPr lang="en-GB" sz="2400" b="1">
                <a:solidFill>
                  <a:srgbClr val="00B050"/>
                </a:solidFill>
              </a:rPr>
              <a:t>Impulse control and self-regulation</a:t>
            </a:r>
            <a:r>
              <a:rPr lang="en-GB" sz="2400" b="1"/>
              <a:t> </a:t>
            </a:r>
            <a:r>
              <a:rPr lang="en-GB" sz="2400"/>
              <a:t>– the ability to sit back and look at things in a thoughtful way before acting.</a:t>
            </a:r>
          </a:p>
          <a:p>
            <a:r>
              <a:rPr lang="en-GB" sz="2400" b="1">
                <a:solidFill>
                  <a:srgbClr val="00B050"/>
                </a:solidFill>
              </a:rPr>
              <a:t>Empathy and connection</a:t>
            </a:r>
            <a:r>
              <a:rPr lang="en-GB" sz="2400"/>
              <a:t> – the ability to notice and correctly interpret the needs and wants of other people. </a:t>
            </a:r>
          </a:p>
          <a:p>
            <a:r>
              <a:rPr lang="en-GB" sz="2400" b="1">
                <a:solidFill>
                  <a:srgbClr val="00B050"/>
                </a:solidFill>
              </a:rPr>
              <a:t>Self-efficacy</a:t>
            </a:r>
            <a:r>
              <a:rPr lang="en-GB" sz="2400"/>
              <a:t> – confidence and belief in your ability to solve problems and achieve goals for yourself. </a:t>
            </a:r>
          </a:p>
          <a:p>
            <a:r>
              <a:rPr lang="en-GB" sz="2400" b="1">
                <a:solidFill>
                  <a:srgbClr val="00B050"/>
                </a:solidFill>
              </a:rPr>
              <a:t>Flexible and accurate thinking</a:t>
            </a:r>
            <a:r>
              <a:rPr lang="en-GB" sz="2400"/>
              <a:t> - the ability to think about a challenge or adversity in helpful ways. </a:t>
            </a:r>
          </a:p>
        </p:txBody>
      </p:sp>
      <p:sp>
        <p:nvSpPr>
          <p:cNvPr id="4" name="Rectangle: Rounded Corners 3">
            <a:extLst>
              <a:ext uri="{FF2B5EF4-FFF2-40B4-BE49-F238E27FC236}">
                <a16:creationId xmlns:a16="http://schemas.microsoft.com/office/drawing/2014/main" id="{AC6914D4-66F3-44BF-BEB3-1D64479AD796}"/>
              </a:ext>
            </a:extLst>
          </p:cNvPr>
          <p:cNvSpPr/>
          <p:nvPr/>
        </p:nvSpPr>
        <p:spPr>
          <a:xfrm>
            <a:off x="833120" y="264160"/>
            <a:ext cx="10759440" cy="17475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2AE4003-23D2-45C3-B212-A97E9EE333B3}"/>
              </a:ext>
            </a:extLst>
          </p:cNvPr>
          <p:cNvSpPr txBox="1"/>
          <p:nvPr/>
        </p:nvSpPr>
        <p:spPr>
          <a:xfrm>
            <a:off x="3525520" y="414645"/>
            <a:ext cx="5374640" cy="1446550"/>
          </a:xfrm>
          <a:prstGeom prst="rect">
            <a:avLst/>
          </a:prstGeom>
          <a:noFill/>
        </p:spPr>
        <p:txBody>
          <a:bodyPr wrap="square" rtlCol="0">
            <a:spAutoFit/>
          </a:bodyPr>
          <a:lstStyle/>
          <a:p>
            <a:r>
              <a:rPr lang="en-GB" sz="8800" b="1">
                <a:solidFill>
                  <a:schemeClr val="bg1"/>
                </a:solidFill>
              </a:rPr>
              <a:t>RESILIENCE</a:t>
            </a:r>
          </a:p>
        </p:txBody>
      </p:sp>
    </p:spTree>
    <p:extLst>
      <p:ext uri="{BB962C8B-B14F-4D97-AF65-F5344CB8AC3E}">
        <p14:creationId xmlns:p14="http://schemas.microsoft.com/office/powerpoint/2010/main" val="966614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D33E7B-0394-4F27-B987-4A44A71110A4}"/>
              </a:ext>
            </a:extLst>
          </p:cNvPr>
          <p:cNvSpPr/>
          <p:nvPr/>
        </p:nvSpPr>
        <p:spPr>
          <a:xfrm>
            <a:off x="812800" y="3523456"/>
            <a:ext cx="10566400" cy="2554545"/>
          </a:xfrm>
          <a:prstGeom prst="rect">
            <a:avLst/>
          </a:prstGeom>
        </p:spPr>
        <p:txBody>
          <a:bodyPr wrap="square">
            <a:spAutoFit/>
          </a:bodyPr>
          <a:lstStyle/>
          <a:p>
            <a:pPr algn="just"/>
            <a:r>
              <a:rPr lang="en-GB" sz="3200">
                <a:solidFill>
                  <a:srgbClr val="202124"/>
                </a:solidFill>
                <a:latin typeface="arial" panose="020B0604020202020204" pitchFamily="34" charset="0"/>
              </a:rPr>
              <a:t>Sleep helps to fuel your brain and your body. </a:t>
            </a:r>
            <a:r>
              <a:rPr lang="en-GB" sz="3200" b="1">
                <a:solidFill>
                  <a:srgbClr val="202124"/>
                </a:solidFill>
                <a:latin typeface="arial" panose="020B0604020202020204" pitchFamily="34" charset="0"/>
              </a:rPr>
              <a:t>Teens need more sleep because their bodies and minds are growing quickly</a:t>
            </a:r>
            <a:r>
              <a:rPr lang="en-GB" sz="3200">
                <a:solidFill>
                  <a:srgbClr val="202124"/>
                </a:solidFill>
                <a:latin typeface="arial" panose="020B0604020202020204" pitchFamily="34" charset="0"/>
              </a:rPr>
              <a:t>. Scientific research shows that many teens do not get enough sleep. To be at your best, you need between 8 and 10 hours of sleep every day.</a:t>
            </a:r>
            <a:endParaRPr lang="en-GB" sz="3200"/>
          </a:p>
        </p:txBody>
      </p:sp>
      <p:pic>
        <p:nvPicPr>
          <p:cNvPr id="9" name="Picture 8">
            <a:extLst>
              <a:ext uri="{FF2B5EF4-FFF2-40B4-BE49-F238E27FC236}">
                <a16:creationId xmlns:a16="http://schemas.microsoft.com/office/drawing/2014/main" id="{54FD1495-1F5B-4D3F-B7B5-5F24A198B46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247311" y="238253"/>
            <a:ext cx="5697378" cy="2976880"/>
          </a:xfrm>
          <a:prstGeom prst="rect">
            <a:avLst/>
          </a:prstGeom>
        </p:spPr>
      </p:pic>
    </p:spTree>
    <p:extLst>
      <p:ext uri="{BB962C8B-B14F-4D97-AF65-F5344CB8AC3E}">
        <p14:creationId xmlns:p14="http://schemas.microsoft.com/office/powerpoint/2010/main" val="40476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chool Site Counci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9383" y="267320"/>
            <a:ext cx="7070173" cy="636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46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20" y="975"/>
            <a:ext cx="5664688" cy="6858000"/>
          </a:xfrm>
          <a:prstGeom prst="rect">
            <a:avLst/>
          </a:prstGeom>
        </p:spPr>
      </p:pic>
      <p:sp>
        <p:nvSpPr>
          <p:cNvPr id="216" name="Shape 216"/>
          <p:cNvSpPr>
            <a:spLocks noGrp="1"/>
          </p:cNvSpPr>
          <p:nvPr>
            <p:ph type="ctrTitle"/>
          </p:nvPr>
        </p:nvSpPr>
        <p:spPr>
          <a:xfrm>
            <a:off x="7452851" y="1964268"/>
            <a:ext cx="2800200" cy="3205505"/>
          </a:xfrm>
          <a:prstGeom prst="rect">
            <a:avLst/>
          </a:prstGeom>
        </p:spPr>
        <p:txBody>
          <a:bodyPr>
            <a:normAutofit/>
          </a:bodyPr>
          <a:lstStyle>
            <a:lvl1pPr>
              <a:defRPr>
                <a:solidFill>
                  <a:srgbClr val="000000"/>
                </a:solidFill>
              </a:defRPr>
            </a:lvl1pPr>
          </a:lstStyle>
          <a:p>
            <a:pPr algn="l">
              <a:defRPr sz="1800" cap="none"/>
            </a:pPr>
            <a:br>
              <a:rPr lang="en-GB" sz="1800" cap="all">
                <a:latin typeface="Arial" panose="020B0604020202020204" pitchFamily="34" charset="0"/>
                <a:cs typeface="Arial" panose="020B0604020202020204" pitchFamily="34" charset="0"/>
              </a:rPr>
            </a:br>
            <a:br>
              <a:rPr lang="en-GB" sz="2800" cap="all">
                <a:latin typeface="Arial" panose="020B0604020202020204" pitchFamily="34" charset="0"/>
                <a:cs typeface="Arial" panose="020B0604020202020204" pitchFamily="34" charset="0"/>
              </a:rPr>
            </a:br>
            <a:r>
              <a:rPr lang="en-GB" sz="3600" b="1">
                <a:solidFill>
                  <a:schemeClr val="tx1"/>
                </a:solidFill>
                <a:latin typeface="Arial"/>
                <a:cs typeface="Arial"/>
              </a:rPr>
              <a:t>A </a:t>
            </a:r>
            <a:r>
              <a:rPr lang="en-GB" sz="3600" b="1" cap="all">
                <a:solidFill>
                  <a:schemeClr val="tx1"/>
                </a:solidFill>
                <a:latin typeface="Arial"/>
                <a:cs typeface="Arial"/>
              </a:rPr>
              <a:t>Growth Mindset for learning</a:t>
            </a:r>
            <a:endParaRPr lang="en-US"/>
          </a:p>
        </p:txBody>
      </p:sp>
    </p:spTree>
    <p:extLst>
      <p:ext uri="{BB962C8B-B14F-4D97-AF65-F5344CB8AC3E}">
        <p14:creationId xmlns:p14="http://schemas.microsoft.com/office/powerpoint/2010/main" val="1555135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16"/>
                                        </p:tgtEl>
                                        <p:attrNameLst>
                                          <p:attrName>style.visibility</p:attrName>
                                        </p:attrNameLst>
                                      </p:cBhvr>
                                      <p:to>
                                        <p:strVal val="visible"/>
                                      </p:to>
                                    </p:set>
                                    <p:animEffect transition="in" filter="fade">
                                      <p:cBhvr>
                                        <p:cTn id="7" dur="7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 name="Rectangle 227">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30" name="Rectangle 229">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335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Shape 221"/>
          <p:cNvSpPr>
            <a:spLocks noGrp="1"/>
          </p:cNvSpPr>
          <p:nvPr>
            <p:ph type="title"/>
          </p:nvPr>
        </p:nvSpPr>
        <p:spPr>
          <a:xfrm>
            <a:off x="5087738" y="770467"/>
            <a:ext cx="6298065" cy="3352800"/>
          </a:xfrm>
          <a:prstGeom prst="rect">
            <a:avLst/>
          </a:prstGeom>
        </p:spPr>
        <p:txBody>
          <a:bodyPr vert="horz" lIns="91440" tIns="45720" rIns="91440" bIns="45720" rtlCol="0" anchor="b">
            <a:normAutofit/>
          </a:bodyPr>
          <a:lstStyle/>
          <a:p>
            <a:pPr>
              <a:lnSpc>
                <a:spcPct val="80000"/>
              </a:lnSpc>
            </a:pPr>
            <a:r>
              <a:rPr lang="en-US" sz="8800" kern="1200" spc="-120" baseline="0">
                <a:solidFill>
                  <a:srgbClr val="FFFFFF"/>
                </a:solidFill>
                <a:latin typeface="+mj-lt"/>
                <a:ea typeface="+mj-ea"/>
                <a:cs typeface="+mj-cs"/>
              </a:rPr>
              <a:t> </a:t>
            </a:r>
            <a:r>
              <a:rPr lang="en-US" sz="8800" b="1" kern="1200" spc="-120" baseline="0">
                <a:solidFill>
                  <a:srgbClr val="FFFFFF"/>
                </a:solidFill>
                <a:latin typeface="+mj-lt"/>
                <a:ea typeface="+mj-ea"/>
                <a:cs typeface="+mj-cs"/>
              </a:rPr>
              <a:t>What is mindset?</a:t>
            </a:r>
            <a:r>
              <a:rPr lang="en-US" sz="8800" kern="1200" spc="-120" baseline="0">
                <a:solidFill>
                  <a:srgbClr val="FFFFFF"/>
                </a:solidFill>
                <a:latin typeface="+mj-lt"/>
                <a:ea typeface="+mj-ea"/>
                <a:cs typeface="+mj-cs"/>
              </a:rPr>
              <a:t> </a:t>
            </a:r>
            <a:br>
              <a:rPr lang="en-US" sz="8800" kern="1200" spc="-120" baseline="0">
                <a:solidFill>
                  <a:srgbClr val="FFFFFF"/>
                </a:solidFill>
                <a:latin typeface="+mj-lt"/>
                <a:ea typeface="+mj-ea"/>
                <a:cs typeface="+mj-cs"/>
              </a:rPr>
            </a:br>
            <a:endParaRPr lang="en-US" sz="8800" kern="1200" spc="-120" baseline="0">
              <a:solidFill>
                <a:srgbClr val="FFFFFF"/>
              </a:solidFill>
              <a:latin typeface="+mj-lt"/>
              <a:ea typeface="+mj-ea"/>
              <a:cs typeface="+mj-cs"/>
            </a:endParaRPr>
          </a:p>
        </p:txBody>
      </p:sp>
      <p:sp>
        <p:nvSpPr>
          <p:cNvPr id="222" name="Shape 222"/>
          <p:cNvSpPr>
            <a:spLocks noGrp="1"/>
          </p:cNvSpPr>
          <p:nvPr>
            <p:ph idx="1"/>
          </p:nvPr>
        </p:nvSpPr>
        <p:spPr>
          <a:xfrm>
            <a:off x="5168264" y="4206876"/>
            <a:ext cx="5437067" cy="1645920"/>
          </a:xfrm>
          <a:prstGeom prst="rect">
            <a:avLst/>
          </a:prstGeom>
        </p:spPr>
        <p:txBody>
          <a:bodyPr vert="horz" lIns="91440" tIns="45720" rIns="91440" bIns="45720" rtlCol="0">
            <a:normAutofit/>
          </a:bodyPr>
          <a:lstStyle/>
          <a:p>
            <a:pPr marL="0" indent="0">
              <a:buNone/>
              <a:defRPr sz="1800">
                <a:solidFill>
                  <a:srgbClr val="000000"/>
                </a:solidFill>
              </a:defRPr>
            </a:pPr>
            <a:r>
              <a:rPr lang="en-US" sz="2700" cap="all">
                <a:solidFill>
                  <a:srgbClr val="FFFFFF"/>
                </a:solidFill>
                <a:latin typeface="+mj-lt"/>
              </a:rPr>
              <a:t>A mental attitude that determines how you will interpret and respond to situations. </a:t>
            </a:r>
            <a:endParaRPr lang="en-US" sz="2700">
              <a:solidFill>
                <a:srgbClr val="FFFFFF"/>
              </a:solidFill>
              <a:latin typeface="+mj-lt"/>
            </a:endParaRPr>
          </a:p>
        </p:txBody>
      </p:sp>
      <p:pic>
        <p:nvPicPr>
          <p:cNvPr id="224" name="Picture 223" descr="Person with idea concept">
            <a:extLst>
              <a:ext uri="{FF2B5EF4-FFF2-40B4-BE49-F238E27FC236}">
                <a16:creationId xmlns:a16="http://schemas.microsoft.com/office/drawing/2014/main" id="{90C60A90-2A37-2C76-C5A5-B369E31FF4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88" y="10"/>
            <a:ext cx="4628007" cy="6864408"/>
          </a:xfrm>
          <a:prstGeom prst="rect">
            <a:avLst/>
          </a:prstGeom>
        </p:spPr>
      </p:pic>
    </p:spTree>
    <p:extLst>
      <p:ext uri="{BB962C8B-B14F-4D97-AF65-F5344CB8AC3E}">
        <p14:creationId xmlns:p14="http://schemas.microsoft.com/office/powerpoint/2010/main" val="3350461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21"/>
                                        </p:tgtEl>
                                        <p:attrNameLst>
                                          <p:attrName>style.visibility</p:attrName>
                                        </p:attrNameLst>
                                      </p:cBhvr>
                                      <p:to>
                                        <p:strVal val="visible"/>
                                      </p:to>
                                    </p:set>
                                    <p:animEffect transition="in" filter="fade">
                                      <p:cBhvr>
                                        <p:cTn id="7" dur="7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425768"/>
          </a:solidFill>
          <a:ln>
            <a:solidFill>
              <a:srgbClr val="425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Shape 233"/>
          <p:cNvSpPr>
            <a:spLocks noGrp="1"/>
          </p:cNvSpPr>
          <p:nvPr>
            <p:ph type="title"/>
          </p:nvPr>
        </p:nvSpPr>
        <p:spPr>
          <a:xfrm>
            <a:off x="8173212" y="499533"/>
            <a:ext cx="3401568" cy="1920240"/>
          </a:xfrm>
          <a:prstGeom prst="rect">
            <a:avLst/>
          </a:prstGeom>
        </p:spPr>
        <p:txBody>
          <a:bodyPr vert="horz" lIns="91440" tIns="45720" rIns="91440" bIns="45720" rtlCol="0" anchor="b">
            <a:normAutofit/>
          </a:bodyPr>
          <a:lstStyle>
            <a:lvl1pPr>
              <a:defRPr>
                <a:solidFill>
                  <a:srgbClr val="000000"/>
                </a:solidFill>
              </a:defRPr>
            </a:lvl1pPr>
          </a:lstStyle>
          <a:p>
            <a:pPr>
              <a:defRPr sz="1800" cap="none"/>
            </a:pPr>
            <a:r>
              <a:rPr lang="en-GB" sz="3700" b="1" cap="all">
                <a:solidFill>
                  <a:srgbClr val="FFFFFF"/>
                </a:solidFill>
                <a:latin typeface="Arial"/>
                <a:cs typeface="Arial"/>
              </a:rPr>
              <a:t>What we </a:t>
            </a:r>
            <a:r>
              <a:rPr lang="en-GB" sz="3700" b="1">
                <a:solidFill>
                  <a:srgbClr val="FFFFFF"/>
                </a:solidFill>
                <a:latin typeface="Arial"/>
                <a:cs typeface="Arial"/>
              </a:rPr>
              <a:t>KNOW ABOUT SUCCESS</a:t>
            </a:r>
            <a:endParaRPr lang="en-GB" sz="3700" b="1" i="1">
              <a:solidFill>
                <a:srgbClr val="FFFFFF"/>
              </a:solidFill>
              <a:latin typeface="Arial"/>
              <a:cs typeface="Aria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5158" y="640080"/>
            <a:ext cx="4716210" cy="5588101"/>
          </a:xfrm>
          <a:prstGeom prst="rect">
            <a:avLst/>
          </a:prstGeom>
        </p:spPr>
      </p:pic>
      <p:sp>
        <p:nvSpPr>
          <p:cNvPr id="234" name="Shape 234"/>
          <p:cNvSpPr>
            <a:spLocks noGrp="1"/>
          </p:cNvSpPr>
          <p:nvPr>
            <p:ph idx="1"/>
          </p:nvPr>
        </p:nvSpPr>
        <p:spPr>
          <a:xfrm>
            <a:off x="8173212" y="2419773"/>
            <a:ext cx="3401568" cy="3358092"/>
          </a:xfrm>
          <a:prstGeom prst="rect">
            <a:avLst/>
          </a:prstGeom>
        </p:spPr>
        <p:txBody>
          <a:bodyPr vert="horz" lIns="91440" tIns="45720" rIns="91440" bIns="45720" rtlCol="0">
            <a:normAutofit/>
          </a:bodyPr>
          <a:lstStyle/>
          <a:p>
            <a:pPr marL="342900" indent="-342900">
              <a:defRPr sz="1800">
                <a:solidFill>
                  <a:srgbClr val="000000"/>
                </a:solidFill>
              </a:defRPr>
            </a:pPr>
            <a:endParaRPr lang="en-GB" sz="1800">
              <a:solidFill>
                <a:srgbClr val="FFFFFF"/>
              </a:solidFill>
              <a:cs typeface="Calibri"/>
            </a:endParaRPr>
          </a:p>
          <a:p>
            <a:pPr marL="0" indent="0">
              <a:buClr>
                <a:srgbClr val="000000"/>
              </a:buClr>
              <a:buNone/>
              <a:defRPr sz="1800">
                <a:solidFill>
                  <a:srgbClr val="000000"/>
                </a:solidFill>
              </a:defRPr>
            </a:pPr>
            <a:endParaRPr lang="en-GB" sz="1800">
              <a:solidFill>
                <a:srgbClr val="FFFFFF"/>
              </a:solidFill>
              <a:latin typeface="Arial"/>
              <a:cs typeface="Arial"/>
            </a:endParaRPr>
          </a:p>
          <a:p>
            <a:pPr marL="0" indent="0">
              <a:buNone/>
              <a:defRPr sz="1800">
                <a:solidFill>
                  <a:srgbClr val="000000"/>
                </a:solidFill>
              </a:defRPr>
            </a:pPr>
            <a:r>
              <a:rPr lang="en-GB" sz="1800">
                <a:solidFill>
                  <a:srgbClr val="FFFFFF"/>
                </a:solidFill>
                <a:latin typeface="Arial"/>
                <a:cs typeface="Arial"/>
              </a:rPr>
              <a:t>The distinguishing feature of geniuses is their passion and dedication to their craft, and particularly the way in which they identify, confront, and take pains to remedy their weaknesses (Good, Rattan, &amp; Dweck, 2008). </a:t>
            </a:r>
            <a:endParaRPr lang="en-GB" sz="1800">
              <a:solidFill>
                <a:srgbClr val="FFFFFF"/>
              </a:solidFill>
              <a:latin typeface="Arial" panose="020B0604020202020204" pitchFamily="34" charset="0"/>
              <a:cs typeface="Arial" panose="020B0604020202020204" pitchFamily="34" charset="0"/>
            </a:endParaRPr>
          </a:p>
          <a:p>
            <a:pPr marL="0" indent="0">
              <a:buClr>
                <a:srgbClr val="000000"/>
              </a:buClr>
              <a:buNone/>
              <a:defRPr sz="1800">
                <a:solidFill>
                  <a:srgbClr val="000000"/>
                </a:solidFill>
              </a:defRPr>
            </a:pPr>
            <a:endParaRPr lang="en-GB" sz="18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245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8155F-AFE3-4518-BEFD-BC6B6EC353B8}"/>
              </a:ext>
            </a:extLst>
          </p:cNvPr>
          <p:cNvSpPr txBox="1"/>
          <p:nvPr/>
        </p:nvSpPr>
        <p:spPr>
          <a:xfrm>
            <a:off x="2298699" y="4538133"/>
            <a:ext cx="7595394" cy="1176944"/>
          </a:xfrm>
          <a:prstGeom prst="rect">
            <a:avLst/>
          </a:prstGeom>
        </p:spPr>
        <p:txBody>
          <a:bodyPr vert="horz" lIns="91440" tIns="45720" rIns="91440" bIns="45720" rtlCol="0" anchor="b">
            <a:normAutofit/>
          </a:bodyPr>
          <a:lstStyle/>
          <a:p>
            <a:pPr algn="r" defTabSz="457200">
              <a:lnSpc>
                <a:spcPct val="90000"/>
              </a:lnSpc>
              <a:spcBef>
                <a:spcPct val="0"/>
              </a:spcBef>
              <a:spcAft>
                <a:spcPts val="600"/>
              </a:spcAft>
            </a:pPr>
            <a:r>
              <a:rPr lang="en-US" sz="2700" b="1" cap="all">
                <a:ln w="3175" cmpd="sng">
                  <a:noFill/>
                </a:ln>
                <a:solidFill>
                  <a:schemeClr val="bg1"/>
                </a:solidFill>
                <a:latin typeface="Arial"/>
                <a:ea typeface="+mj-ea"/>
                <a:cs typeface="Arial"/>
              </a:rPr>
              <a:t>A Growth Mindset</a:t>
            </a:r>
          </a:p>
          <a:p>
            <a:pPr algn="r" defTabSz="457200">
              <a:lnSpc>
                <a:spcPct val="90000"/>
              </a:lnSpc>
              <a:spcBef>
                <a:spcPct val="0"/>
              </a:spcBef>
              <a:spcAft>
                <a:spcPts val="600"/>
              </a:spcAft>
            </a:pPr>
            <a:r>
              <a:rPr lang="en-US" sz="2700" b="1" cap="all">
                <a:ln w="3175" cmpd="sng">
                  <a:noFill/>
                </a:ln>
                <a:solidFill>
                  <a:schemeClr val="bg1"/>
                </a:solidFill>
                <a:latin typeface="Arial"/>
                <a:ea typeface="+mj-ea"/>
                <a:cs typeface="Arial"/>
              </a:rPr>
              <a:t>Home Environment</a:t>
            </a:r>
          </a:p>
        </p:txBody>
      </p:sp>
      <p:pic>
        <p:nvPicPr>
          <p:cNvPr id="9" name="Picture 8">
            <a:extLst>
              <a:ext uri="{FF2B5EF4-FFF2-40B4-BE49-F238E27FC236}">
                <a16:creationId xmlns:a16="http://schemas.microsoft.com/office/drawing/2014/main" id="{A2687862-2ACD-4E88-A18D-1C98D210B4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216151" y="645517"/>
            <a:ext cx="7749350" cy="373394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8754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1" y="5565"/>
            <a:ext cx="12193523" cy="769441"/>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GB" sz="4400">
                <a:solidFill>
                  <a:schemeClr val="bg1"/>
                </a:solidFill>
                <a:latin typeface="Comic Sans MS"/>
              </a:rPr>
              <a:t>Extra Curriculum</a:t>
            </a:r>
            <a:endParaRPr lang="en-GB" sz="44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1521125" y="18369"/>
            <a:ext cx="1209339" cy="715116"/>
          </a:xfrm>
          <a:prstGeom prst="rect">
            <a:avLst/>
          </a:prstGeom>
        </p:spPr>
      </p:pic>
      <p:sp>
        <p:nvSpPr>
          <p:cNvPr id="3" name="TextBox 2">
            <a:extLst>
              <a:ext uri="{FF2B5EF4-FFF2-40B4-BE49-F238E27FC236}">
                <a16:creationId xmlns:a16="http://schemas.microsoft.com/office/drawing/2014/main" id="{F5553BDB-D1F3-4C24-986D-A502E4236213}"/>
              </a:ext>
            </a:extLst>
          </p:cNvPr>
          <p:cNvSpPr txBox="1"/>
          <p:nvPr/>
        </p:nvSpPr>
        <p:spPr>
          <a:xfrm>
            <a:off x="189768" y="956937"/>
            <a:ext cx="11678486" cy="954107"/>
          </a:xfrm>
          <a:prstGeom prst="rect">
            <a:avLst/>
          </a:prstGeom>
          <a:noFill/>
          <a:ln w="28575">
            <a:noFill/>
            <a:prstDash val="dash"/>
            <a:extLst>
              <a:ext uri="{C807C97D-BFC1-408E-A445-0C87EB9F89A2}">
                <ask:lineSketchStyleProps xmlns="" xmlns:ask="http://schemas.microsoft.com/office/drawing/2018/sketchyshapes" sd="3499211612">
                  <a:custGeom>
                    <a:avLst/>
                    <a:gdLst>
                      <a:gd name="connsiteX0" fmla="*/ 0 w 11678486"/>
                      <a:gd name="connsiteY0" fmla="*/ 0 h 954107"/>
                      <a:gd name="connsiteX1" fmla="*/ 570185 w 11678486"/>
                      <a:gd name="connsiteY1" fmla="*/ 0 h 954107"/>
                      <a:gd name="connsiteX2" fmla="*/ 1023585 w 11678486"/>
                      <a:gd name="connsiteY2" fmla="*/ 0 h 954107"/>
                      <a:gd name="connsiteX3" fmla="*/ 1476985 w 11678486"/>
                      <a:gd name="connsiteY3" fmla="*/ 0 h 954107"/>
                      <a:gd name="connsiteX4" fmla="*/ 1813600 w 11678486"/>
                      <a:gd name="connsiteY4" fmla="*/ 0 h 954107"/>
                      <a:gd name="connsiteX5" fmla="*/ 2150215 w 11678486"/>
                      <a:gd name="connsiteY5" fmla="*/ 0 h 954107"/>
                      <a:gd name="connsiteX6" fmla="*/ 2486831 w 11678486"/>
                      <a:gd name="connsiteY6" fmla="*/ 0 h 954107"/>
                      <a:gd name="connsiteX7" fmla="*/ 3290585 w 11678486"/>
                      <a:gd name="connsiteY7" fmla="*/ 0 h 954107"/>
                      <a:gd name="connsiteX8" fmla="*/ 3627200 w 11678486"/>
                      <a:gd name="connsiteY8" fmla="*/ 0 h 954107"/>
                      <a:gd name="connsiteX9" fmla="*/ 4080600 w 11678486"/>
                      <a:gd name="connsiteY9" fmla="*/ 0 h 954107"/>
                      <a:gd name="connsiteX10" fmla="*/ 4534000 w 11678486"/>
                      <a:gd name="connsiteY10" fmla="*/ 0 h 954107"/>
                      <a:gd name="connsiteX11" fmla="*/ 5454540 w 11678486"/>
                      <a:gd name="connsiteY11" fmla="*/ 0 h 954107"/>
                      <a:gd name="connsiteX12" fmla="*/ 5791155 w 11678486"/>
                      <a:gd name="connsiteY12" fmla="*/ 0 h 954107"/>
                      <a:gd name="connsiteX13" fmla="*/ 6127770 w 11678486"/>
                      <a:gd name="connsiteY13" fmla="*/ 0 h 954107"/>
                      <a:gd name="connsiteX14" fmla="*/ 7048310 w 11678486"/>
                      <a:gd name="connsiteY14" fmla="*/ 0 h 954107"/>
                      <a:gd name="connsiteX15" fmla="*/ 7501710 w 11678486"/>
                      <a:gd name="connsiteY15" fmla="*/ 0 h 954107"/>
                      <a:gd name="connsiteX16" fmla="*/ 8071895 w 11678486"/>
                      <a:gd name="connsiteY16" fmla="*/ 0 h 954107"/>
                      <a:gd name="connsiteX17" fmla="*/ 8992434 w 11678486"/>
                      <a:gd name="connsiteY17" fmla="*/ 0 h 954107"/>
                      <a:gd name="connsiteX18" fmla="*/ 9796189 w 11678486"/>
                      <a:gd name="connsiteY18" fmla="*/ 0 h 954107"/>
                      <a:gd name="connsiteX19" fmla="*/ 10716728 w 11678486"/>
                      <a:gd name="connsiteY19" fmla="*/ 0 h 954107"/>
                      <a:gd name="connsiteX20" fmla="*/ 11053344 w 11678486"/>
                      <a:gd name="connsiteY20" fmla="*/ 0 h 954107"/>
                      <a:gd name="connsiteX21" fmla="*/ 11678486 w 11678486"/>
                      <a:gd name="connsiteY21" fmla="*/ 0 h 954107"/>
                      <a:gd name="connsiteX22" fmla="*/ 11678486 w 11678486"/>
                      <a:gd name="connsiteY22" fmla="*/ 448430 h 954107"/>
                      <a:gd name="connsiteX23" fmla="*/ 11678486 w 11678486"/>
                      <a:gd name="connsiteY23" fmla="*/ 954107 h 954107"/>
                      <a:gd name="connsiteX24" fmla="*/ 10757947 w 11678486"/>
                      <a:gd name="connsiteY24" fmla="*/ 954107 h 954107"/>
                      <a:gd name="connsiteX25" fmla="*/ 9954192 w 11678486"/>
                      <a:gd name="connsiteY25" fmla="*/ 954107 h 954107"/>
                      <a:gd name="connsiteX26" fmla="*/ 9033652 w 11678486"/>
                      <a:gd name="connsiteY26" fmla="*/ 954107 h 954107"/>
                      <a:gd name="connsiteX27" fmla="*/ 8580252 w 11678486"/>
                      <a:gd name="connsiteY27" fmla="*/ 954107 h 954107"/>
                      <a:gd name="connsiteX28" fmla="*/ 7659713 w 11678486"/>
                      <a:gd name="connsiteY28" fmla="*/ 954107 h 954107"/>
                      <a:gd name="connsiteX29" fmla="*/ 7323098 w 11678486"/>
                      <a:gd name="connsiteY29" fmla="*/ 954107 h 954107"/>
                      <a:gd name="connsiteX30" fmla="*/ 6986483 w 11678486"/>
                      <a:gd name="connsiteY30" fmla="*/ 954107 h 954107"/>
                      <a:gd name="connsiteX31" fmla="*/ 6182728 w 11678486"/>
                      <a:gd name="connsiteY31" fmla="*/ 954107 h 954107"/>
                      <a:gd name="connsiteX32" fmla="*/ 5846113 w 11678486"/>
                      <a:gd name="connsiteY32" fmla="*/ 954107 h 954107"/>
                      <a:gd name="connsiteX33" fmla="*/ 5275928 w 11678486"/>
                      <a:gd name="connsiteY33" fmla="*/ 954107 h 954107"/>
                      <a:gd name="connsiteX34" fmla="*/ 4939313 w 11678486"/>
                      <a:gd name="connsiteY34" fmla="*/ 954107 h 954107"/>
                      <a:gd name="connsiteX35" fmla="*/ 4602697 w 11678486"/>
                      <a:gd name="connsiteY35" fmla="*/ 954107 h 954107"/>
                      <a:gd name="connsiteX36" fmla="*/ 3798943 w 11678486"/>
                      <a:gd name="connsiteY36" fmla="*/ 954107 h 954107"/>
                      <a:gd name="connsiteX37" fmla="*/ 2995188 w 11678486"/>
                      <a:gd name="connsiteY37" fmla="*/ 954107 h 954107"/>
                      <a:gd name="connsiteX38" fmla="*/ 2074649 w 11678486"/>
                      <a:gd name="connsiteY38" fmla="*/ 954107 h 954107"/>
                      <a:gd name="connsiteX39" fmla="*/ 1387679 w 11678486"/>
                      <a:gd name="connsiteY39" fmla="*/ 954107 h 954107"/>
                      <a:gd name="connsiteX40" fmla="*/ 934279 w 11678486"/>
                      <a:gd name="connsiteY40" fmla="*/ 954107 h 954107"/>
                      <a:gd name="connsiteX41" fmla="*/ 0 w 11678486"/>
                      <a:gd name="connsiteY41" fmla="*/ 954107 h 954107"/>
                      <a:gd name="connsiteX42" fmla="*/ 0 w 11678486"/>
                      <a:gd name="connsiteY42" fmla="*/ 457971 h 954107"/>
                      <a:gd name="connsiteX43" fmla="*/ 0 w 11678486"/>
                      <a:gd name="connsiteY43"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678486" h="954107" extrusionOk="0">
                        <a:moveTo>
                          <a:pt x="0" y="0"/>
                        </a:moveTo>
                        <a:cubicBezTo>
                          <a:pt x="115506" y="14749"/>
                          <a:pt x="417211" y="-745"/>
                          <a:pt x="570185" y="0"/>
                        </a:cubicBezTo>
                        <a:cubicBezTo>
                          <a:pt x="723160" y="745"/>
                          <a:pt x="916562" y="16036"/>
                          <a:pt x="1023585" y="0"/>
                        </a:cubicBezTo>
                        <a:cubicBezTo>
                          <a:pt x="1130608" y="-16036"/>
                          <a:pt x="1261864" y="3090"/>
                          <a:pt x="1476985" y="0"/>
                        </a:cubicBezTo>
                        <a:cubicBezTo>
                          <a:pt x="1692106" y="-3090"/>
                          <a:pt x="1736638" y="-7259"/>
                          <a:pt x="1813600" y="0"/>
                        </a:cubicBezTo>
                        <a:cubicBezTo>
                          <a:pt x="1890563" y="7259"/>
                          <a:pt x="1984906" y="10551"/>
                          <a:pt x="2150215" y="0"/>
                        </a:cubicBezTo>
                        <a:cubicBezTo>
                          <a:pt x="2315524" y="-10551"/>
                          <a:pt x="2395482" y="-3730"/>
                          <a:pt x="2486831" y="0"/>
                        </a:cubicBezTo>
                        <a:cubicBezTo>
                          <a:pt x="2578180" y="3730"/>
                          <a:pt x="3049799" y="-8634"/>
                          <a:pt x="3290585" y="0"/>
                        </a:cubicBezTo>
                        <a:cubicBezTo>
                          <a:pt x="3531371" y="8634"/>
                          <a:pt x="3492483" y="13612"/>
                          <a:pt x="3627200" y="0"/>
                        </a:cubicBezTo>
                        <a:cubicBezTo>
                          <a:pt x="3761917" y="-13612"/>
                          <a:pt x="3948874" y="-14494"/>
                          <a:pt x="4080600" y="0"/>
                        </a:cubicBezTo>
                        <a:cubicBezTo>
                          <a:pt x="4212326" y="14494"/>
                          <a:pt x="4363825" y="16215"/>
                          <a:pt x="4534000" y="0"/>
                        </a:cubicBezTo>
                        <a:cubicBezTo>
                          <a:pt x="4704175" y="-16215"/>
                          <a:pt x="5011786" y="17780"/>
                          <a:pt x="5454540" y="0"/>
                        </a:cubicBezTo>
                        <a:cubicBezTo>
                          <a:pt x="5897294" y="-17780"/>
                          <a:pt x="5675957" y="6453"/>
                          <a:pt x="5791155" y="0"/>
                        </a:cubicBezTo>
                        <a:cubicBezTo>
                          <a:pt x="5906354" y="-6453"/>
                          <a:pt x="6040742" y="12160"/>
                          <a:pt x="6127770" y="0"/>
                        </a:cubicBezTo>
                        <a:cubicBezTo>
                          <a:pt x="6214798" y="-12160"/>
                          <a:pt x="6818572" y="-24121"/>
                          <a:pt x="7048310" y="0"/>
                        </a:cubicBezTo>
                        <a:cubicBezTo>
                          <a:pt x="7278048" y="24121"/>
                          <a:pt x="7376306" y="-21040"/>
                          <a:pt x="7501710" y="0"/>
                        </a:cubicBezTo>
                        <a:cubicBezTo>
                          <a:pt x="7627114" y="21040"/>
                          <a:pt x="7949792" y="23671"/>
                          <a:pt x="8071895" y="0"/>
                        </a:cubicBezTo>
                        <a:cubicBezTo>
                          <a:pt x="8193999" y="-23671"/>
                          <a:pt x="8671410" y="3503"/>
                          <a:pt x="8992434" y="0"/>
                        </a:cubicBezTo>
                        <a:cubicBezTo>
                          <a:pt x="9313458" y="-3503"/>
                          <a:pt x="9551502" y="-39875"/>
                          <a:pt x="9796189" y="0"/>
                        </a:cubicBezTo>
                        <a:cubicBezTo>
                          <a:pt x="10040876" y="39875"/>
                          <a:pt x="10531832" y="-37023"/>
                          <a:pt x="10716728" y="0"/>
                        </a:cubicBezTo>
                        <a:cubicBezTo>
                          <a:pt x="10901624" y="37023"/>
                          <a:pt x="10964186" y="7799"/>
                          <a:pt x="11053344" y="0"/>
                        </a:cubicBezTo>
                        <a:cubicBezTo>
                          <a:pt x="11142502" y="-7799"/>
                          <a:pt x="11457812" y="-8944"/>
                          <a:pt x="11678486" y="0"/>
                        </a:cubicBezTo>
                        <a:cubicBezTo>
                          <a:pt x="11692808" y="175926"/>
                          <a:pt x="11676234" y="237491"/>
                          <a:pt x="11678486" y="448430"/>
                        </a:cubicBezTo>
                        <a:cubicBezTo>
                          <a:pt x="11680739" y="659369"/>
                          <a:pt x="11675886" y="826135"/>
                          <a:pt x="11678486" y="954107"/>
                        </a:cubicBezTo>
                        <a:cubicBezTo>
                          <a:pt x="11283473" y="977062"/>
                          <a:pt x="11018079" y="934053"/>
                          <a:pt x="10757947" y="954107"/>
                        </a:cubicBezTo>
                        <a:cubicBezTo>
                          <a:pt x="10497815" y="974161"/>
                          <a:pt x="10147459" y="978616"/>
                          <a:pt x="9954192" y="954107"/>
                        </a:cubicBezTo>
                        <a:cubicBezTo>
                          <a:pt x="9760925" y="929598"/>
                          <a:pt x="9307189" y="954641"/>
                          <a:pt x="9033652" y="954107"/>
                        </a:cubicBezTo>
                        <a:cubicBezTo>
                          <a:pt x="8760115" y="953573"/>
                          <a:pt x="8677913" y="931463"/>
                          <a:pt x="8580252" y="954107"/>
                        </a:cubicBezTo>
                        <a:cubicBezTo>
                          <a:pt x="8482591" y="976751"/>
                          <a:pt x="8028024" y="973396"/>
                          <a:pt x="7659713" y="954107"/>
                        </a:cubicBezTo>
                        <a:cubicBezTo>
                          <a:pt x="7291402" y="934818"/>
                          <a:pt x="7449292" y="943417"/>
                          <a:pt x="7323098" y="954107"/>
                        </a:cubicBezTo>
                        <a:cubicBezTo>
                          <a:pt x="7196904" y="964797"/>
                          <a:pt x="7110383" y="956325"/>
                          <a:pt x="6986483" y="954107"/>
                        </a:cubicBezTo>
                        <a:cubicBezTo>
                          <a:pt x="6862583" y="951889"/>
                          <a:pt x="6480714" y="964980"/>
                          <a:pt x="6182728" y="954107"/>
                        </a:cubicBezTo>
                        <a:cubicBezTo>
                          <a:pt x="5884742" y="943234"/>
                          <a:pt x="5967050" y="946705"/>
                          <a:pt x="5846113" y="954107"/>
                        </a:cubicBezTo>
                        <a:cubicBezTo>
                          <a:pt x="5725177" y="961509"/>
                          <a:pt x="5544847" y="969420"/>
                          <a:pt x="5275928" y="954107"/>
                        </a:cubicBezTo>
                        <a:cubicBezTo>
                          <a:pt x="5007010" y="938794"/>
                          <a:pt x="5099605" y="937807"/>
                          <a:pt x="4939313" y="954107"/>
                        </a:cubicBezTo>
                        <a:cubicBezTo>
                          <a:pt x="4779022" y="970407"/>
                          <a:pt x="4686147" y="938841"/>
                          <a:pt x="4602697" y="954107"/>
                        </a:cubicBezTo>
                        <a:cubicBezTo>
                          <a:pt x="4519247" y="969373"/>
                          <a:pt x="4184449" y="923334"/>
                          <a:pt x="3798943" y="954107"/>
                        </a:cubicBezTo>
                        <a:cubicBezTo>
                          <a:pt x="3413437" y="984880"/>
                          <a:pt x="3179545" y="924913"/>
                          <a:pt x="2995188" y="954107"/>
                        </a:cubicBezTo>
                        <a:cubicBezTo>
                          <a:pt x="2810832" y="983301"/>
                          <a:pt x="2339261" y="912425"/>
                          <a:pt x="2074649" y="954107"/>
                        </a:cubicBezTo>
                        <a:cubicBezTo>
                          <a:pt x="1810037" y="995789"/>
                          <a:pt x="1678059" y="983128"/>
                          <a:pt x="1387679" y="954107"/>
                        </a:cubicBezTo>
                        <a:cubicBezTo>
                          <a:pt x="1097299" y="925087"/>
                          <a:pt x="1077984" y="954114"/>
                          <a:pt x="934279" y="954107"/>
                        </a:cubicBezTo>
                        <a:cubicBezTo>
                          <a:pt x="790574" y="954100"/>
                          <a:pt x="442358" y="969663"/>
                          <a:pt x="0" y="954107"/>
                        </a:cubicBezTo>
                        <a:cubicBezTo>
                          <a:pt x="24200" y="828795"/>
                          <a:pt x="584" y="595199"/>
                          <a:pt x="0" y="457971"/>
                        </a:cubicBezTo>
                        <a:cubicBezTo>
                          <a:pt x="-584" y="320743"/>
                          <a:pt x="-6979" y="107469"/>
                          <a:pt x="0" y="0"/>
                        </a:cubicBezTo>
                        <a:close/>
                      </a:path>
                    </a:pathLst>
                  </a:custGeom>
                  <ask:type>
                    <ask:lineSketchFreehan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800" b="1">
                <a:solidFill>
                  <a:srgbClr val="C00000"/>
                </a:solidFill>
                <a:latin typeface="Comic Sans MS"/>
              </a:rPr>
              <a:t>Outside of classroom music lessons there are two further opportunities for engaging with music at Bullers Wood.</a:t>
            </a:r>
            <a:endParaRPr lang="en-GB" sz="2800">
              <a:cs typeface="Calibri"/>
            </a:endParaRPr>
          </a:p>
        </p:txBody>
      </p:sp>
      <p:pic>
        <p:nvPicPr>
          <p:cNvPr id="5" name="Picture 5">
            <a:extLst>
              <a:ext uri="{FF2B5EF4-FFF2-40B4-BE49-F238E27FC236}">
                <a16:creationId xmlns:a16="http://schemas.microsoft.com/office/drawing/2014/main" id="{C3E3BC4C-DF42-459A-B1F7-DA78A1E32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62" y="4853453"/>
            <a:ext cx="1919218" cy="1929615"/>
          </a:xfrm>
          <a:prstGeom prst="rect">
            <a:avLst/>
          </a:prstGeom>
          <a:ln>
            <a:solidFill>
              <a:schemeClr val="tx1"/>
            </a:solidFill>
          </a:ln>
        </p:spPr>
      </p:pic>
      <p:pic>
        <p:nvPicPr>
          <p:cNvPr id="9" name="Picture 9" descr="A picture containing person, indoor&#10;&#10;Description automatically generated">
            <a:extLst>
              <a:ext uri="{FF2B5EF4-FFF2-40B4-BE49-F238E27FC236}">
                <a16:creationId xmlns:a16="http://schemas.microsoft.com/office/drawing/2014/main" id="{1F305DD5-D6AA-4FA0-8D52-792F627B86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1320" y="4868370"/>
            <a:ext cx="1932024" cy="1928534"/>
          </a:xfrm>
          <a:prstGeom prst="rect">
            <a:avLst/>
          </a:prstGeom>
          <a:ln>
            <a:solidFill>
              <a:schemeClr val="tx1"/>
            </a:solidFill>
          </a:ln>
        </p:spPr>
      </p:pic>
      <p:pic>
        <p:nvPicPr>
          <p:cNvPr id="10" name="Picture 10">
            <a:extLst>
              <a:ext uri="{FF2B5EF4-FFF2-40B4-BE49-F238E27FC236}">
                <a16:creationId xmlns:a16="http://schemas.microsoft.com/office/drawing/2014/main" id="{7CD13EBA-8D0C-4B64-9251-2633B89920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2130129" y="4869214"/>
            <a:ext cx="2527541" cy="1928004"/>
          </a:xfrm>
          <a:prstGeom prst="rect">
            <a:avLst/>
          </a:prstGeom>
          <a:ln>
            <a:solidFill>
              <a:schemeClr val="tx1"/>
            </a:solidFill>
          </a:ln>
        </p:spPr>
      </p:pic>
      <p:sp>
        <p:nvSpPr>
          <p:cNvPr id="14" name="Rectangle 13">
            <a:extLst>
              <a:ext uri="{FF2B5EF4-FFF2-40B4-BE49-F238E27FC236}">
                <a16:creationId xmlns:a16="http://schemas.microsoft.com/office/drawing/2014/main" id="{9BCBB6DA-9F00-4013-82C0-ADD7558E51C1}"/>
              </a:ext>
            </a:extLst>
          </p:cNvPr>
          <p:cNvSpPr/>
          <p:nvPr/>
        </p:nvSpPr>
        <p:spPr>
          <a:xfrm>
            <a:off x="2351406" y="2222712"/>
            <a:ext cx="3303767" cy="2057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a:latin typeface="Comic Sans MS"/>
              </a:rPr>
              <a:t>After school ensembles</a:t>
            </a:r>
          </a:p>
        </p:txBody>
      </p:sp>
      <p:sp>
        <p:nvSpPr>
          <p:cNvPr id="15" name="Rectangle 14">
            <a:extLst>
              <a:ext uri="{FF2B5EF4-FFF2-40B4-BE49-F238E27FC236}">
                <a16:creationId xmlns:a16="http://schemas.microsoft.com/office/drawing/2014/main" id="{99030CD0-A656-4DAC-BF83-4EFA3EE0B07A}"/>
              </a:ext>
            </a:extLst>
          </p:cNvPr>
          <p:cNvSpPr/>
          <p:nvPr/>
        </p:nvSpPr>
        <p:spPr>
          <a:xfrm>
            <a:off x="5906803" y="2217852"/>
            <a:ext cx="3289389" cy="2057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omic Sans MS" panose="030F0702030302020204" pitchFamily="66" charset="0"/>
              </a:rPr>
              <a:t>Peripatetic instrumental/vocal lessons</a:t>
            </a:r>
          </a:p>
        </p:txBody>
      </p:sp>
      <p:pic>
        <p:nvPicPr>
          <p:cNvPr id="8" name="Picture 10" descr="A group of people posing for a photo&#10;&#10;Description automatically generated">
            <a:extLst>
              <a:ext uri="{FF2B5EF4-FFF2-40B4-BE49-F238E27FC236}">
                <a16:creationId xmlns:a16="http://schemas.microsoft.com/office/drawing/2014/main" id="{6FA9BCEE-ACDA-69F7-4309-3BC4070FB918}"/>
              </a:ext>
            </a:extLst>
          </p:cNvPr>
          <p:cNvPicPr>
            <a:picLocks noChangeAspect="1"/>
          </p:cNvPicPr>
          <p:nvPr/>
        </p:nvPicPr>
        <p:blipFill>
          <a:blip r:embed="rId7"/>
          <a:stretch>
            <a:fillRect/>
          </a:stretch>
        </p:blipFill>
        <p:spPr>
          <a:xfrm>
            <a:off x="6751608" y="4863261"/>
            <a:ext cx="5374256" cy="1919137"/>
          </a:xfrm>
          <a:prstGeom prst="rect">
            <a:avLst/>
          </a:prstGeom>
          <a:ln>
            <a:solidFill>
              <a:schemeClr val="tx1"/>
            </a:solidFill>
          </a:ln>
        </p:spPr>
      </p:pic>
    </p:spTree>
    <p:extLst>
      <p:ext uri="{BB962C8B-B14F-4D97-AF65-F5344CB8AC3E}">
        <p14:creationId xmlns:p14="http://schemas.microsoft.com/office/powerpoint/2010/main" val="372216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3D475E-B572-439B-A565-5B3643C8A6B7}"/>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nSpc>
                <a:spcPct val="80000"/>
              </a:lnSpc>
            </a:pPr>
            <a:r>
              <a:rPr lang="en-US" sz="8800" b="1" kern="1200" spc="-120" baseline="0">
                <a:solidFill>
                  <a:srgbClr val="FFFFFF"/>
                </a:solidFill>
                <a:latin typeface="+mj-lt"/>
                <a:ea typeface="+mj-ea"/>
                <a:cs typeface="+mj-cs"/>
              </a:rPr>
              <a:t>Praise</a:t>
            </a:r>
          </a:p>
        </p:txBody>
      </p:sp>
      <p:sp>
        <p:nvSpPr>
          <p:cNvPr id="3" name="Content Placeholder 2">
            <a:extLst>
              <a:ext uri="{FF2B5EF4-FFF2-40B4-BE49-F238E27FC236}">
                <a16:creationId xmlns:a16="http://schemas.microsoft.com/office/drawing/2014/main" id="{EF36676A-4C02-41BB-9638-6AFB24FF04EF}"/>
              </a:ext>
            </a:extLst>
          </p:cNvPr>
          <p:cNvSpPr>
            <a:spLocks noGrp="1"/>
          </p:cNvSpPr>
          <p:nvPr>
            <p:ph idx="1"/>
          </p:nvPr>
        </p:nvSpPr>
        <p:spPr>
          <a:xfrm>
            <a:off x="609600" y="5702709"/>
            <a:ext cx="10923638" cy="521109"/>
          </a:xfrm>
        </p:spPr>
        <p:txBody>
          <a:bodyPr vert="horz" lIns="91440" tIns="45720" rIns="91440" bIns="45720" rtlCol="0">
            <a:normAutofit/>
          </a:bodyPr>
          <a:lstStyle/>
          <a:p>
            <a:pPr marL="0" indent="0">
              <a:buNone/>
            </a:pPr>
            <a:r>
              <a:rPr lang="en-US" sz="3200">
                <a:solidFill>
                  <a:schemeClr val="bg1"/>
                </a:solidFill>
                <a:latin typeface="+mj-lt"/>
              </a:rPr>
              <a:t>Praise the process NOT the result</a:t>
            </a:r>
          </a:p>
        </p:txBody>
      </p:sp>
      <p:pic>
        <p:nvPicPr>
          <p:cNvPr id="4" name="Picture 3">
            <a:extLst>
              <a:ext uri="{FF2B5EF4-FFF2-40B4-BE49-F238E27FC236}">
                <a16:creationId xmlns:a16="http://schemas.microsoft.com/office/drawing/2014/main" id="{CBC2FBA6-BAD0-4379-AF6C-53E68364D2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35457" y="640080"/>
            <a:ext cx="10916463" cy="3602736"/>
          </a:xfrm>
          <a:prstGeom prst="rect">
            <a:avLst/>
          </a:prstGeom>
        </p:spPr>
      </p:pic>
    </p:spTree>
    <p:extLst>
      <p:ext uri="{BB962C8B-B14F-4D97-AF65-F5344CB8AC3E}">
        <p14:creationId xmlns:p14="http://schemas.microsoft.com/office/powerpoint/2010/main" val="33427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5B976C-17EF-415B-B03C-BAF9443B9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9FD8598-76DF-4F25-98DC-C96298A94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BC8B0-C069-404A-A017-DD96829E0AD5}"/>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nSpc>
                <a:spcPct val="80000"/>
              </a:lnSpc>
            </a:pPr>
            <a:r>
              <a:rPr lang="en-US" sz="8000" b="1">
                <a:solidFill>
                  <a:srgbClr val="FFFFFF"/>
                </a:solidFill>
              </a:rPr>
              <a:t>Failure </a:t>
            </a:r>
            <a:endParaRPr lang="en-US" sz="8000">
              <a:solidFill>
                <a:srgbClr val="FFFFFF"/>
              </a:solidFill>
            </a:endParaRPr>
          </a:p>
        </p:txBody>
      </p:sp>
      <p:pic>
        <p:nvPicPr>
          <p:cNvPr id="4" name="Picture 3">
            <a:extLst>
              <a:ext uri="{FF2B5EF4-FFF2-40B4-BE49-F238E27FC236}">
                <a16:creationId xmlns:a16="http://schemas.microsoft.com/office/drawing/2014/main" id="{C316F7F4-29C1-48D7-8037-8283FA03C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6095974" cy="4252522"/>
          </a:xfrm>
          <a:prstGeom prst="rect">
            <a:avLst/>
          </a:prstGeom>
        </p:spPr>
      </p:pic>
      <p:pic>
        <p:nvPicPr>
          <p:cNvPr id="5" name="Picture 4">
            <a:extLst>
              <a:ext uri="{FF2B5EF4-FFF2-40B4-BE49-F238E27FC236}">
                <a16:creationId xmlns:a16="http://schemas.microsoft.com/office/drawing/2014/main" id="{52455F0A-9F82-4E90-A345-2C76EDDA74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087" b="18142"/>
          <a:stretch/>
        </p:blipFill>
        <p:spPr>
          <a:xfrm>
            <a:off x="6095999" y="-681"/>
            <a:ext cx="6096001" cy="4253215"/>
          </a:xfrm>
          <a:prstGeom prst="rect">
            <a:avLst/>
          </a:prstGeom>
        </p:spPr>
      </p:pic>
      <p:cxnSp>
        <p:nvCxnSpPr>
          <p:cNvPr id="14" name="Straight Connector 13">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562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25807" y="840373"/>
            <a:ext cx="7343651" cy="5420499"/>
          </a:xfrm>
          <a:prstGeom prst="rect">
            <a:avLst/>
          </a:prstGeom>
          <a:ln>
            <a:solidFill>
              <a:schemeClr val="bg1"/>
            </a:solidFill>
          </a:ln>
        </p:spPr>
      </p:pic>
      <p:cxnSp>
        <p:nvCxnSpPr>
          <p:cNvPr id="9" name="Straight Connector 8"/>
          <p:cNvCxnSpPr>
            <a:stCxn id="7" idx="0"/>
            <a:endCxn id="7" idx="2"/>
          </p:cNvCxnSpPr>
          <p:nvPr/>
        </p:nvCxnSpPr>
        <p:spPr>
          <a:xfrm>
            <a:off x="6097632" y="840373"/>
            <a:ext cx="0" cy="54204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540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25" y="499533"/>
            <a:ext cx="6562726" cy="1658198"/>
          </a:xfrm>
        </p:spPr>
        <p:txBody>
          <a:bodyPr>
            <a:normAutofit/>
          </a:bodyPr>
          <a:lstStyle/>
          <a:p>
            <a:r>
              <a:rPr lang="en-GB" b="1">
                <a:solidFill>
                  <a:srgbClr val="935849"/>
                </a:solidFill>
                <a:latin typeface="Arial"/>
                <a:cs typeface="Arial"/>
              </a:rPr>
              <a:t>Failure avoidance techniques</a:t>
            </a:r>
          </a:p>
        </p:txBody>
      </p:sp>
      <p:pic>
        <p:nvPicPr>
          <p:cNvPr id="4" name="Picture 3"/>
          <p:cNvPicPr>
            <a:picLocks noChangeAspect="1"/>
          </p:cNvPicPr>
          <p:nvPr/>
        </p:nvPicPr>
        <p:blipFill>
          <a:blip r:embed="rId3"/>
          <a:stretch>
            <a:fillRect/>
          </a:stretch>
        </p:blipFill>
        <p:spPr>
          <a:xfrm>
            <a:off x="628985" y="1474636"/>
            <a:ext cx="3448478" cy="3906095"/>
          </a:xfrm>
          <a:prstGeom prst="rect">
            <a:avLst/>
          </a:prstGeom>
        </p:spPr>
      </p:pic>
      <p:sp>
        <p:nvSpPr>
          <p:cNvPr id="3" name="Content Placeholder 2"/>
          <p:cNvSpPr>
            <a:spLocks noGrp="1"/>
          </p:cNvSpPr>
          <p:nvPr>
            <p:ph idx="1"/>
          </p:nvPr>
        </p:nvSpPr>
        <p:spPr>
          <a:xfrm>
            <a:off x="4702557" y="2011680"/>
            <a:ext cx="6428994" cy="3766185"/>
          </a:xfrm>
        </p:spPr>
        <p:txBody>
          <a:bodyPr vert="horz" lIns="91440" tIns="45720" rIns="91440" bIns="45720" rtlCol="0" anchor="t">
            <a:normAutofit/>
          </a:bodyPr>
          <a:lstStyle/>
          <a:p>
            <a:pPr marL="0" indent="0">
              <a:buNone/>
            </a:pPr>
            <a:endParaRPr lang="en-GB">
              <a:latin typeface="Arial"/>
              <a:cs typeface="Arial"/>
            </a:endParaRPr>
          </a:p>
          <a:p>
            <a:pPr marL="0" indent="0">
              <a:buNone/>
            </a:pPr>
            <a:r>
              <a:rPr lang="en-GB">
                <a:latin typeface="Arial"/>
                <a:cs typeface="Arial"/>
              </a:rPr>
              <a:t>Absent on the day of assessments</a:t>
            </a:r>
            <a:endParaRPr lang="en-GB"/>
          </a:p>
          <a:p>
            <a:pPr marL="0" indent="0">
              <a:buNone/>
            </a:pPr>
            <a:endParaRPr lang="en-GB">
              <a:latin typeface="Arial"/>
              <a:cs typeface="Arial"/>
            </a:endParaRPr>
          </a:p>
          <a:p>
            <a:pPr marL="0" indent="0">
              <a:buNone/>
            </a:pPr>
            <a:r>
              <a:rPr lang="en-GB">
                <a:latin typeface="Arial"/>
                <a:cs typeface="Arial"/>
              </a:rPr>
              <a:t>Copy and paste work from websites/peers</a:t>
            </a:r>
            <a:endParaRPr lang="en-GB"/>
          </a:p>
          <a:p>
            <a:pPr marL="0" indent="0">
              <a:buNone/>
            </a:pPr>
            <a:endParaRPr lang="en-GB">
              <a:latin typeface="Arial"/>
              <a:cs typeface="Arial"/>
            </a:endParaRPr>
          </a:p>
          <a:p>
            <a:pPr marL="0" indent="0">
              <a:buNone/>
            </a:pPr>
            <a:r>
              <a:rPr lang="en-GB">
                <a:latin typeface="Arial"/>
                <a:cs typeface="Arial"/>
              </a:rPr>
              <a:t>Dedicate no effort to homework</a:t>
            </a:r>
            <a:endParaRPr lang="en-GB"/>
          </a:p>
          <a:p>
            <a:pPr marL="0" indent="0">
              <a:buNone/>
            </a:pPr>
            <a:endParaRPr lang="en-GB">
              <a:latin typeface="Arial"/>
              <a:cs typeface="Arial"/>
            </a:endParaRPr>
          </a:p>
          <a:p>
            <a:pPr marL="0" indent="0">
              <a:buNone/>
            </a:pPr>
            <a:r>
              <a:rPr lang="en-GB">
                <a:latin typeface="Arial"/>
                <a:cs typeface="Arial"/>
              </a:rPr>
              <a:t>Late to lessons</a:t>
            </a:r>
            <a:endParaRPr lang="en-GB"/>
          </a:p>
          <a:p>
            <a:pPr marL="0" indent="0">
              <a:buNone/>
            </a:pPr>
            <a:endParaRPr lang="en-GB"/>
          </a:p>
          <a:p>
            <a:pPr marL="0" indent="0">
              <a:buNone/>
            </a:pP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952762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F2E5B1-900B-43AA-93B1-8A1DCB9525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2" y="11"/>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4" name="Content Placeholder 2">
            <a:extLst>
              <a:ext uri="{FF2B5EF4-FFF2-40B4-BE49-F238E27FC236}">
                <a16:creationId xmlns:a16="http://schemas.microsoft.com/office/drawing/2014/main" id="{0A9D4BCA-3BAD-4B76-A95A-E6226756D5A6}"/>
              </a:ext>
            </a:extLst>
          </p:cNvPr>
          <p:cNvSpPr>
            <a:spLocks noGrp="1"/>
          </p:cNvSpPr>
          <p:nvPr>
            <p:ph idx="1"/>
          </p:nvPr>
        </p:nvSpPr>
        <p:spPr>
          <a:xfrm>
            <a:off x="5682854" y="1334051"/>
            <a:ext cx="5276346" cy="4684311"/>
          </a:xfrm>
        </p:spPr>
        <p:txBody>
          <a:bodyPr vert="horz" lIns="91440" tIns="45720" rIns="91440" bIns="45720" rtlCol="0" anchor="t">
            <a:normAutofit/>
          </a:bodyPr>
          <a:lstStyle/>
          <a:p>
            <a:pPr marL="0" indent="0">
              <a:buNone/>
            </a:pPr>
            <a:endParaRPr lang="en-US" b="1" i="1">
              <a:latin typeface="Arial"/>
              <a:cs typeface="Arial"/>
            </a:endParaRPr>
          </a:p>
          <a:p>
            <a:pPr marL="0" indent="0">
              <a:buNone/>
            </a:pPr>
            <a:endParaRPr lang="en-US" b="1" i="1">
              <a:latin typeface="Arial"/>
              <a:cs typeface="Arial"/>
            </a:endParaRPr>
          </a:p>
          <a:p>
            <a:pPr marL="0" indent="0">
              <a:buNone/>
            </a:pPr>
            <a:r>
              <a:rPr lang="en-US" b="1" i="1">
                <a:latin typeface="Arial"/>
                <a:cs typeface="Arial"/>
              </a:rPr>
              <a:t>“If parents want to give their children a gift, the best thing they can do is to teach their children to love challenges, be intrigued by mistakes, enjoy effort, and keep on learning.”</a:t>
            </a:r>
            <a:r>
              <a:rPr lang="en-US">
                <a:latin typeface="Arial"/>
                <a:cs typeface="Arial"/>
              </a:rPr>
              <a:t>  – Carol Dweck</a:t>
            </a:r>
            <a:r>
              <a:rPr lang="en-US"/>
              <a:t> </a:t>
            </a:r>
            <a:endParaRPr lang="en-GB">
              <a:cs typeface="Calibri Light"/>
            </a:endParaRPr>
          </a:p>
          <a:p>
            <a:pPr marL="342900" indent="-342900"/>
            <a:endParaRPr lang="en-GB"/>
          </a:p>
        </p:txBody>
      </p:sp>
    </p:spTree>
    <p:extLst>
      <p:ext uri="{BB962C8B-B14F-4D97-AF65-F5344CB8AC3E}">
        <p14:creationId xmlns:p14="http://schemas.microsoft.com/office/powerpoint/2010/main" val="2099072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09F8D177-6A36-4B8D-24FC-D4ABC4BDA01E}"/>
              </a:ext>
            </a:extLst>
          </p:cNvPr>
          <p:cNvPicPr>
            <a:picLocks noGrp="1" noChangeAspect="1"/>
          </p:cNvPicPr>
          <p:nvPr>
            <p:ph idx="1"/>
          </p:nvPr>
        </p:nvPicPr>
        <p:blipFill>
          <a:blip r:embed="rId2"/>
          <a:stretch>
            <a:fillRect/>
          </a:stretch>
        </p:blipFill>
        <p:spPr>
          <a:xfrm>
            <a:off x="5241242" y="1987045"/>
            <a:ext cx="1496612" cy="3346135"/>
          </a:xfrm>
        </p:spPr>
      </p:pic>
      <p:sp>
        <p:nvSpPr>
          <p:cNvPr id="2" name="TextBox 1">
            <a:extLst>
              <a:ext uri="{FF2B5EF4-FFF2-40B4-BE49-F238E27FC236}">
                <a16:creationId xmlns:a16="http://schemas.microsoft.com/office/drawing/2014/main" id="{EE066E11-86C8-13C1-A3A1-CC284B35514B}"/>
              </a:ext>
            </a:extLst>
          </p:cNvPr>
          <p:cNvSpPr txBox="1"/>
          <p:nvPr/>
        </p:nvSpPr>
        <p:spPr>
          <a:xfrm>
            <a:off x="7756642" y="1991481"/>
            <a:ext cx="4238206" cy="526297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Students can speak to these members of staff if they have a concern about their safety or the safety of others. We are trained to deal with disclosure and sensitive information. Parents can ask to speak to the school's Safeguarding Leads if they have a concern to report.</a:t>
            </a:r>
          </a:p>
          <a:p>
            <a:endParaRPr lang="en-GB" sz="2800"/>
          </a:p>
        </p:txBody>
      </p:sp>
      <p:sp>
        <p:nvSpPr>
          <p:cNvPr id="6" name="TextBox 5">
            <a:extLst>
              <a:ext uri="{FF2B5EF4-FFF2-40B4-BE49-F238E27FC236}">
                <a16:creationId xmlns:a16="http://schemas.microsoft.com/office/drawing/2014/main" id="{7B547622-0047-178D-F339-57AFAC00BDE1}"/>
              </a:ext>
            </a:extLst>
          </p:cNvPr>
          <p:cNvSpPr txBox="1"/>
          <p:nvPr/>
        </p:nvSpPr>
        <p:spPr>
          <a:xfrm>
            <a:off x="1371646" y="1015069"/>
            <a:ext cx="7957038" cy="84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9952180-433F-67A5-9C98-1650BCF36DCE}"/>
              </a:ext>
            </a:extLst>
          </p:cNvPr>
          <p:cNvSpPr txBox="1"/>
          <p:nvPr/>
        </p:nvSpPr>
        <p:spPr>
          <a:xfrm>
            <a:off x="463806" y="236089"/>
            <a:ext cx="78507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3200">
                <a:latin typeface="Calibri"/>
                <a:ea typeface="Segoe UI"/>
                <a:cs typeface="Segoe UI"/>
              </a:rPr>
              <a:t> ​</a:t>
            </a:r>
            <a:endParaRPr lang="en-US" sz="3200"/>
          </a:p>
          <a:p>
            <a:pPr algn="ctr"/>
            <a:r>
              <a:rPr lang="en-GB" sz="4400">
                <a:latin typeface="Calibri"/>
                <a:ea typeface="Segoe UI"/>
                <a:cs typeface="Segoe UI"/>
              </a:rPr>
              <a:t>Keeping Safe in our Community </a:t>
            </a:r>
          </a:p>
          <a:p>
            <a:pPr algn="ctr" rtl="0"/>
            <a:r>
              <a:rPr lang="en-US" sz="4400">
                <a:latin typeface="Calibri"/>
                <a:ea typeface="Segoe UI"/>
                <a:cs typeface="Segoe UI"/>
              </a:rPr>
              <a:t>​</a:t>
            </a:r>
            <a:endParaRPr lang="en-US" sz="4400"/>
          </a:p>
        </p:txBody>
      </p:sp>
      <p:sp>
        <p:nvSpPr>
          <p:cNvPr id="5" name="TextBox 4">
            <a:extLst>
              <a:ext uri="{FF2B5EF4-FFF2-40B4-BE49-F238E27FC236}">
                <a16:creationId xmlns:a16="http://schemas.microsoft.com/office/drawing/2014/main" id="{E56C0FBF-8CBF-A908-80B6-FE7D49112CD6}"/>
              </a:ext>
            </a:extLst>
          </p:cNvPr>
          <p:cNvSpPr txBox="1"/>
          <p:nvPr/>
        </p:nvSpPr>
        <p:spPr>
          <a:xfrm>
            <a:off x="774094" y="4124475"/>
            <a:ext cx="416076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err="1"/>
              <a:t>Mrs</a:t>
            </a:r>
            <a:r>
              <a:rPr lang="en-US" sz="3200"/>
              <a:t> Marie Hemmings</a:t>
            </a:r>
          </a:p>
          <a:p>
            <a:r>
              <a:rPr lang="en-US" sz="2800"/>
              <a:t>Deputy Designated Safeguarding Lead</a:t>
            </a:r>
          </a:p>
        </p:txBody>
      </p:sp>
      <p:sp>
        <p:nvSpPr>
          <p:cNvPr id="7" name="TextBox 6">
            <a:extLst>
              <a:ext uri="{FF2B5EF4-FFF2-40B4-BE49-F238E27FC236}">
                <a16:creationId xmlns:a16="http://schemas.microsoft.com/office/drawing/2014/main" id="{749416A6-E090-9C94-53F4-9900B365BDDD}"/>
              </a:ext>
            </a:extLst>
          </p:cNvPr>
          <p:cNvSpPr txBox="1"/>
          <p:nvPr/>
        </p:nvSpPr>
        <p:spPr>
          <a:xfrm>
            <a:off x="592666" y="2419047"/>
            <a:ext cx="400352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err="1"/>
              <a:t>Mrs</a:t>
            </a:r>
            <a:r>
              <a:rPr lang="en-US" sz="3200"/>
              <a:t> Michelle German</a:t>
            </a:r>
          </a:p>
          <a:p>
            <a:r>
              <a:rPr lang="en-US" sz="2800"/>
              <a:t>Designated Safeguarding Lead (DSL)</a:t>
            </a:r>
          </a:p>
        </p:txBody>
      </p:sp>
      <p:pic>
        <p:nvPicPr>
          <p:cNvPr id="3" name="Picture 3">
            <a:extLst>
              <a:ext uri="{FF2B5EF4-FFF2-40B4-BE49-F238E27FC236}">
                <a16:creationId xmlns:a16="http://schemas.microsoft.com/office/drawing/2014/main" id="{164BAB90-9AA8-FEC1-3F47-349424E72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876" y="113223"/>
            <a:ext cx="2743200" cy="1406412"/>
          </a:xfrm>
          <a:prstGeom prst="rect">
            <a:avLst/>
          </a:prstGeom>
        </p:spPr>
      </p:pic>
    </p:spTree>
    <p:extLst>
      <p:ext uri="{BB962C8B-B14F-4D97-AF65-F5344CB8AC3E}">
        <p14:creationId xmlns:p14="http://schemas.microsoft.com/office/powerpoint/2010/main" val="3762323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0EA2D-0B5F-4F36-8E8F-67C7E95B0C94}"/>
              </a:ext>
            </a:extLst>
          </p:cNvPr>
          <p:cNvSpPr txBox="1"/>
          <p:nvPr/>
        </p:nvSpPr>
        <p:spPr>
          <a:xfrm>
            <a:off x="2567608" y="270748"/>
            <a:ext cx="9064593" cy="769441"/>
          </a:xfrm>
          <a:prstGeom prst="rect">
            <a:avLst/>
          </a:prstGeom>
          <a:noFill/>
        </p:spPr>
        <p:txBody>
          <a:bodyPr wrap="square" lIns="91440" tIns="45720" rIns="91440" bIns="45720" rtlCol="0" anchor="t">
            <a:spAutoFit/>
          </a:bodyPr>
          <a:lstStyle/>
          <a:p>
            <a:r>
              <a:rPr lang="en-GB" sz="4400" b="1"/>
              <a:t>Social media- these apps are age</a:t>
            </a:r>
            <a:r>
              <a:rPr lang="en-GB" sz="4400"/>
              <a:t> </a:t>
            </a:r>
            <a:r>
              <a:rPr lang="en-GB" sz="4400" b="1"/>
              <a:t>13+  </a:t>
            </a:r>
            <a:endParaRPr lang="en-GB" sz="4400" b="1">
              <a:cs typeface="Calibri"/>
            </a:endParaRPr>
          </a:p>
        </p:txBody>
      </p:sp>
      <p:pic>
        <p:nvPicPr>
          <p:cNvPr id="1026" name="Picture 2" descr="Image result for tiktok">
            <a:extLst>
              <a:ext uri="{FF2B5EF4-FFF2-40B4-BE49-F238E27FC236}">
                <a16:creationId xmlns:a16="http://schemas.microsoft.com/office/drawing/2014/main" id="{5FA3E263-E7E9-4077-B75A-32D4C37EF2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6347" y="1479277"/>
            <a:ext cx="1848486" cy="1848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stagram">
            <a:extLst>
              <a:ext uri="{FF2B5EF4-FFF2-40B4-BE49-F238E27FC236}">
                <a16:creationId xmlns:a16="http://schemas.microsoft.com/office/drawing/2014/main" id="{C73CC1E8-A535-4C69-84CC-C43C3608E1C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9456" y="1232502"/>
            <a:ext cx="24574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napchat">
            <a:extLst>
              <a:ext uri="{FF2B5EF4-FFF2-40B4-BE49-F238E27FC236}">
                <a16:creationId xmlns:a16="http://schemas.microsoft.com/office/drawing/2014/main" id="{1309B73C-9A43-4920-8A67-8454144B62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3256" y="3853676"/>
            <a:ext cx="1755480" cy="17554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witter">
            <a:extLst>
              <a:ext uri="{FF2B5EF4-FFF2-40B4-BE49-F238E27FC236}">
                <a16:creationId xmlns:a16="http://schemas.microsoft.com/office/drawing/2014/main" id="{5A5AF821-E9D3-4735-9BA8-A8C364DA8B5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3748" y="4453901"/>
            <a:ext cx="2131352" cy="21313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F8D43E-E30C-4D38-A1D1-B8A202C8D7AD}"/>
              </a:ext>
            </a:extLst>
          </p:cNvPr>
          <p:cNvSpPr txBox="1"/>
          <p:nvPr/>
        </p:nvSpPr>
        <p:spPr>
          <a:xfrm>
            <a:off x="4145280" y="5960800"/>
            <a:ext cx="8046720" cy="523220"/>
          </a:xfrm>
          <a:prstGeom prst="rect">
            <a:avLst/>
          </a:prstGeom>
          <a:noFill/>
        </p:spPr>
        <p:txBody>
          <a:bodyPr wrap="square" rtlCol="0">
            <a:spAutoFit/>
          </a:bodyPr>
          <a:lstStyle/>
          <a:p>
            <a:r>
              <a:rPr lang="en-GB" sz="2800">
                <a:hlinkClick r:id="rId7"/>
              </a:rPr>
              <a:t>https://www.vodafone.co.uk/mobile/digital-parenting</a:t>
            </a:r>
            <a:r>
              <a:rPr lang="en-GB" sz="2800"/>
              <a:t> </a:t>
            </a:r>
          </a:p>
        </p:txBody>
      </p:sp>
      <p:pic>
        <p:nvPicPr>
          <p:cNvPr id="4" name="Picture 3">
            <a:extLst>
              <a:ext uri="{FF2B5EF4-FFF2-40B4-BE49-F238E27FC236}">
                <a16:creationId xmlns:a16="http://schemas.microsoft.com/office/drawing/2014/main" id="{42954BEF-B582-437C-B261-86C2A7D8247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96560" y="1084713"/>
            <a:ext cx="6096000" cy="4617013"/>
          </a:xfrm>
          <a:prstGeom prst="rect">
            <a:avLst/>
          </a:prstGeom>
        </p:spPr>
      </p:pic>
    </p:spTree>
    <p:extLst>
      <p:ext uri="{BB962C8B-B14F-4D97-AF65-F5344CB8AC3E}">
        <p14:creationId xmlns:p14="http://schemas.microsoft.com/office/powerpoint/2010/main" val="3749375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sp>
        <p:nvSpPr>
          <p:cNvPr id="4" name="TextBox 3">
            <a:extLst>
              <a:ext uri="{FF2B5EF4-FFF2-40B4-BE49-F238E27FC236}">
                <a16:creationId xmlns:a16="http://schemas.microsoft.com/office/drawing/2014/main" id="{633DD17D-BB80-9DAB-D48C-7151254199A1}"/>
              </a:ext>
            </a:extLst>
          </p:cNvPr>
          <p:cNvSpPr txBox="1"/>
          <p:nvPr/>
        </p:nvSpPr>
        <p:spPr>
          <a:xfrm>
            <a:off x="968317" y="335890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7" name="TextBox 6">
            <a:extLst>
              <a:ext uri="{FF2B5EF4-FFF2-40B4-BE49-F238E27FC236}">
                <a16:creationId xmlns:a16="http://schemas.microsoft.com/office/drawing/2014/main" id="{9118F6C9-E6F4-4BF5-EBBB-138B1CD21F9F}"/>
              </a:ext>
            </a:extLst>
          </p:cNvPr>
          <p:cNvSpPr txBox="1"/>
          <p:nvPr/>
        </p:nvSpPr>
        <p:spPr>
          <a:xfrm>
            <a:off x="2763644" y="263912"/>
            <a:ext cx="86489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chemeClr val="bg1"/>
                </a:solidFill>
                <a:latin typeface="Calibri Light"/>
                <a:cs typeface="Calibri Light"/>
              </a:rPr>
              <a:t>Our SENCO</a:t>
            </a:r>
            <a:endParaRPr lang="en-US" b="1">
              <a:solidFill>
                <a:schemeClr val="bg1"/>
              </a:solidFill>
              <a:latin typeface="Calibri" panose="020F0502020204030204"/>
              <a:cs typeface="Calibri"/>
            </a:endParaRPr>
          </a:p>
          <a:p>
            <a:pPr algn="ctr"/>
            <a:r>
              <a:rPr lang="en-US" sz="4800" b="1" err="1">
                <a:solidFill>
                  <a:schemeClr val="bg1"/>
                </a:solidFill>
                <a:latin typeface="Calibri Light"/>
                <a:cs typeface="Calibri Light"/>
              </a:rPr>
              <a:t>Ms</a:t>
            </a:r>
            <a:r>
              <a:rPr lang="en-US" sz="4800" b="1">
                <a:solidFill>
                  <a:schemeClr val="bg1"/>
                </a:solidFill>
                <a:latin typeface="Calibri Light"/>
                <a:cs typeface="Calibri Light"/>
              </a:rPr>
              <a:t> Belinda Shaw</a:t>
            </a:r>
          </a:p>
        </p:txBody>
      </p:sp>
      <p:pic>
        <p:nvPicPr>
          <p:cNvPr id="3" name="Picture 7" descr="A person taking a selfie&#10;&#10;Description automatically generated">
            <a:extLst>
              <a:ext uri="{FF2B5EF4-FFF2-40B4-BE49-F238E27FC236}">
                <a16:creationId xmlns:a16="http://schemas.microsoft.com/office/drawing/2014/main" id="{358CF883-3E5C-72DF-BB93-D1431C051AA8}"/>
              </a:ext>
            </a:extLst>
          </p:cNvPr>
          <p:cNvPicPr>
            <a:picLocks noChangeAspect="1"/>
          </p:cNvPicPr>
          <p:nvPr/>
        </p:nvPicPr>
        <p:blipFill>
          <a:blip r:embed="rId3"/>
          <a:stretch>
            <a:fillRect/>
          </a:stretch>
        </p:blipFill>
        <p:spPr>
          <a:xfrm>
            <a:off x="365994" y="2918874"/>
            <a:ext cx="2085975" cy="2371725"/>
          </a:xfrm>
          <a:prstGeom prst="rect">
            <a:avLst/>
          </a:prstGeom>
        </p:spPr>
      </p:pic>
      <p:sp>
        <p:nvSpPr>
          <p:cNvPr id="8" name="TextBox 7">
            <a:extLst>
              <a:ext uri="{FF2B5EF4-FFF2-40B4-BE49-F238E27FC236}">
                <a16:creationId xmlns:a16="http://schemas.microsoft.com/office/drawing/2014/main" id="{30B44545-F4EA-ACF8-254E-0BAE863200C1}"/>
              </a:ext>
            </a:extLst>
          </p:cNvPr>
          <p:cNvSpPr txBox="1"/>
          <p:nvPr/>
        </p:nvSpPr>
        <p:spPr>
          <a:xfrm>
            <a:off x="3085787" y="2359268"/>
            <a:ext cx="8457572"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3200">
                <a:solidFill>
                  <a:schemeClr val="bg1"/>
                </a:solidFill>
                <a:latin typeface="Calibri"/>
                <a:ea typeface="Arial"/>
                <a:cs typeface="Arial"/>
              </a:rPr>
              <a:t> SEND – school create a partnership </a:t>
            </a:r>
            <a:endParaRPr lang="en-US">
              <a:solidFill>
                <a:schemeClr val="bg1"/>
              </a:solidFill>
              <a:latin typeface="Calibri"/>
              <a:ea typeface="Arial"/>
              <a:cs typeface="Calibri" panose="020F0502020204030204"/>
            </a:endParaRPr>
          </a:p>
          <a:p>
            <a:pPr>
              <a:buChar char="•"/>
            </a:pPr>
            <a:r>
              <a:rPr lang="en-GB" sz="3200">
                <a:solidFill>
                  <a:schemeClr val="bg1"/>
                </a:solidFill>
                <a:latin typeface="Calibri"/>
                <a:ea typeface="Arial"/>
                <a:cs typeface="Arial"/>
              </a:rPr>
              <a:t> Clear and transparent system for referral​</a:t>
            </a:r>
            <a:endParaRPr lang="en-US">
              <a:solidFill>
                <a:schemeClr val="bg1"/>
              </a:solidFill>
              <a:cs typeface="Calibri"/>
            </a:endParaRPr>
          </a:p>
          <a:p>
            <a:pPr>
              <a:buChar char="•"/>
            </a:pPr>
            <a:r>
              <a:rPr lang="en-GB" sz="3200">
                <a:solidFill>
                  <a:schemeClr val="bg1"/>
                </a:solidFill>
                <a:latin typeface="Calibri"/>
                <a:ea typeface="Arial"/>
                <a:cs typeface="Arial"/>
              </a:rPr>
              <a:t> In class: quality first teaching </a:t>
            </a:r>
          </a:p>
          <a:p>
            <a:pPr>
              <a:buChar char="•"/>
            </a:pPr>
            <a:r>
              <a:rPr lang="en-GB" sz="3200">
                <a:solidFill>
                  <a:schemeClr val="bg1"/>
                </a:solidFill>
                <a:latin typeface="Calibri"/>
                <a:ea typeface="Arial"/>
                <a:cs typeface="Arial"/>
              </a:rPr>
              <a:t> Interventions</a:t>
            </a:r>
            <a:r>
              <a:rPr lang="en-US" sz="3200">
                <a:solidFill>
                  <a:schemeClr val="bg1"/>
                </a:solidFill>
                <a:latin typeface="Calibri"/>
                <a:ea typeface="Arial"/>
                <a:cs typeface="Arial"/>
              </a:rPr>
              <a:t>​</a:t>
            </a:r>
            <a:endParaRPr lang="en-GB" sz="3200">
              <a:solidFill>
                <a:schemeClr val="bg1"/>
              </a:solidFill>
              <a:latin typeface="Calibri"/>
              <a:ea typeface="Arial"/>
              <a:cs typeface="Arial"/>
            </a:endParaRPr>
          </a:p>
          <a:p>
            <a:pPr>
              <a:buChar char="•"/>
            </a:pPr>
            <a:r>
              <a:rPr lang="en-GB" sz="3200">
                <a:solidFill>
                  <a:schemeClr val="bg1"/>
                </a:solidFill>
                <a:latin typeface="Calibri"/>
                <a:ea typeface="Arial"/>
                <a:cs typeface="Arial"/>
              </a:rPr>
              <a:t> Access arrangements</a:t>
            </a:r>
            <a:r>
              <a:rPr lang="en-US" sz="3200">
                <a:solidFill>
                  <a:schemeClr val="bg1"/>
                </a:solidFill>
                <a:latin typeface="Calibri"/>
                <a:ea typeface="Arial"/>
                <a:cs typeface="Arial"/>
              </a:rPr>
              <a:t>​</a:t>
            </a:r>
          </a:p>
          <a:p>
            <a:pPr lvl="0" rtl="0">
              <a:buChar char="•"/>
            </a:pPr>
            <a:endParaRPr lang="en-GB" sz="2400">
              <a:solidFill>
                <a:schemeClr val="bg1"/>
              </a:solidFill>
              <a:cs typeface="Arial"/>
            </a:endParaRPr>
          </a:p>
        </p:txBody>
      </p:sp>
    </p:spTree>
    <p:extLst>
      <p:ext uri="{BB962C8B-B14F-4D97-AF65-F5344CB8AC3E}">
        <p14:creationId xmlns:p14="http://schemas.microsoft.com/office/powerpoint/2010/main" val="261514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sp>
        <p:nvSpPr>
          <p:cNvPr id="4" name="TextBox 3">
            <a:extLst>
              <a:ext uri="{FF2B5EF4-FFF2-40B4-BE49-F238E27FC236}">
                <a16:creationId xmlns:a16="http://schemas.microsoft.com/office/drawing/2014/main" id="{633DD17D-BB80-9DAB-D48C-7151254199A1}"/>
              </a:ext>
            </a:extLst>
          </p:cNvPr>
          <p:cNvSpPr txBox="1"/>
          <p:nvPr/>
        </p:nvSpPr>
        <p:spPr>
          <a:xfrm>
            <a:off x="968317" y="335890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CE6E9168-A7AF-7EC0-208E-5506DCE6498D}"/>
              </a:ext>
            </a:extLst>
          </p:cNvPr>
          <p:cNvSpPr txBox="1"/>
          <p:nvPr/>
        </p:nvSpPr>
        <p:spPr>
          <a:xfrm>
            <a:off x="3265713" y="1014350"/>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 name="Picture 12" descr="A picture containing building, sky, outdoor, house&#10;&#10;Description automatically generated">
            <a:extLst>
              <a:ext uri="{FF2B5EF4-FFF2-40B4-BE49-F238E27FC236}">
                <a16:creationId xmlns:a16="http://schemas.microsoft.com/office/drawing/2014/main" id="{D88614FD-507F-9146-76E0-F3D8FA77CCB5}"/>
              </a:ext>
            </a:extLst>
          </p:cNvPr>
          <p:cNvPicPr>
            <a:picLocks noChangeAspect="1"/>
          </p:cNvPicPr>
          <p:nvPr/>
        </p:nvPicPr>
        <p:blipFill>
          <a:blip r:embed="rId3"/>
          <a:stretch>
            <a:fillRect/>
          </a:stretch>
        </p:blipFill>
        <p:spPr>
          <a:xfrm>
            <a:off x="2087813" y="815417"/>
            <a:ext cx="7854175" cy="4556401"/>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6A19D412-45D5-11E8-2A50-8142D22C1389}"/>
              </a:ext>
            </a:extLst>
          </p:cNvPr>
          <p:cNvPicPr>
            <a:picLocks noChangeAspect="1"/>
          </p:cNvPicPr>
          <p:nvPr/>
        </p:nvPicPr>
        <p:blipFill>
          <a:blip r:embed="rId4"/>
          <a:stretch>
            <a:fillRect/>
          </a:stretch>
        </p:blipFill>
        <p:spPr>
          <a:xfrm>
            <a:off x="7938507" y="4191349"/>
            <a:ext cx="552450" cy="1876425"/>
          </a:xfrm>
          <a:prstGeom prst="rect">
            <a:avLst/>
          </a:prstGeom>
        </p:spPr>
      </p:pic>
      <p:sp>
        <p:nvSpPr>
          <p:cNvPr id="17" name="Title 1">
            <a:extLst>
              <a:ext uri="{FF2B5EF4-FFF2-40B4-BE49-F238E27FC236}">
                <a16:creationId xmlns:a16="http://schemas.microsoft.com/office/drawing/2014/main" id="{24A91A4A-2634-FB6B-1209-85BBD909247C}"/>
              </a:ext>
            </a:extLst>
          </p:cNvPr>
          <p:cNvSpPr txBox="1">
            <a:spLocks/>
          </p:cNvSpPr>
          <p:nvPr/>
        </p:nvSpPr>
        <p:spPr>
          <a:xfrm>
            <a:off x="6772249" y="5875378"/>
            <a:ext cx="2521838" cy="86195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a:solidFill>
                  <a:schemeClr val="bg1"/>
                </a:solidFill>
              </a:rPr>
              <a:t>Reception</a:t>
            </a:r>
            <a:endParaRPr lang="en-GB" sz="4400">
              <a:solidFill>
                <a:schemeClr val="bg1"/>
              </a:solidFill>
              <a:cs typeface="Calibri"/>
            </a:endParaRPr>
          </a:p>
        </p:txBody>
      </p:sp>
    </p:spTree>
    <p:extLst>
      <p:ext uri="{BB962C8B-B14F-4D97-AF65-F5344CB8AC3E}">
        <p14:creationId xmlns:p14="http://schemas.microsoft.com/office/powerpoint/2010/main" val="280280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sp>
        <p:nvSpPr>
          <p:cNvPr id="4" name="TextBox 3">
            <a:extLst>
              <a:ext uri="{FF2B5EF4-FFF2-40B4-BE49-F238E27FC236}">
                <a16:creationId xmlns:a16="http://schemas.microsoft.com/office/drawing/2014/main" id="{633DD17D-BB80-9DAB-D48C-7151254199A1}"/>
              </a:ext>
            </a:extLst>
          </p:cNvPr>
          <p:cNvSpPr txBox="1"/>
          <p:nvPr/>
        </p:nvSpPr>
        <p:spPr>
          <a:xfrm>
            <a:off x="968317" y="335890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2" name="Picture 5">
            <a:extLst>
              <a:ext uri="{FF2B5EF4-FFF2-40B4-BE49-F238E27FC236}">
                <a16:creationId xmlns:a16="http://schemas.microsoft.com/office/drawing/2014/main" id="{B4BFA6FC-D13F-9C81-C0FE-BF1740862B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347" y="2269532"/>
            <a:ext cx="5563590" cy="2224339"/>
          </a:xfrm>
          <a:prstGeom prst="rect">
            <a:avLst/>
          </a:prstGeom>
        </p:spPr>
      </p:pic>
      <p:sp>
        <p:nvSpPr>
          <p:cNvPr id="6" name="TextBox 5">
            <a:extLst>
              <a:ext uri="{FF2B5EF4-FFF2-40B4-BE49-F238E27FC236}">
                <a16:creationId xmlns:a16="http://schemas.microsoft.com/office/drawing/2014/main" id="{CE6E9168-A7AF-7EC0-208E-5506DCE6498D}"/>
              </a:ext>
            </a:extLst>
          </p:cNvPr>
          <p:cNvSpPr txBox="1"/>
          <p:nvPr/>
        </p:nvSpPr>
        <p:spPr>
          <a:xfrm>
            <a:off x="3265713" y="1014350"/>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1" name="Title 1">
            <a:extLst>
              <a:ext uri="{FF2B5EF4-FFF2-40B4-BE49-F238E27FC236}">
                <a16:creationId xmlns:a16="http://schemas.microsoft.com/office/drawing/2014/main" id="{CBED42C2-E56B-6E76-D1E1-867D13620FED}"/>
              </a:ext>
            </a:extLst>
          </p:cNvPr>
          <p:cNvSpPr txBox="1">
            <a:spLocks/>
          </p:cNvSpPr>
          <p:nvPr/>
        </p:nvSpPr>
        <p:spPr>
          <a:xfrm>
            <a:off x="3148102" y="281183"/>
            <a:ext cx="5012277" cy="86195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a:solidFill>
                  <a:schemeClr val="bg1"/>
                </a:solidFill>
              </a:rPr>
              <a:t>Wellbeing  </a:t>
            </a:r>
            <a:endParaRPr lang="en-GB" sz="4400">
              <a:solidFill>
                <a:schemeClr val="bg1"/>
              </a:solidFill>
              <a:cs typeface="Calibri"/>
            </a:endParaRPr>
          </a:p>
        </p:txBody>
      </p:sp>
      <p:pic>
        <p:nvPicPr>
          <p:cNvPr id="7" name="Picture 7" descr="A picture containing graphical user interface&#10;&#10;Description automatically generated">
            <a:extLst>
              <a:ext uri="{FF2B5EF4-FFF2-40B4-BE49-F238E27FC236}">
                <a16:creationId xmlns:a16="http://schemas.microsoft.com/office/drawing/2014/main" id="{9F7FA544-36C0-F0CE-C4A6-C059E9221019}"/>
              </a:ext>
            </a:extLst>
          </p:cNvPr>
          <p:cNvPicPr>
            <a:picLocks noChangeAspect="1"/>
          </p:cNvPicPr>
          <p:nvPr/>
        </p:nvPicPr>
        <p:blipFill>
          <a:blip r:embed="rId4"/>
          <a:stretch>
            <a:fillRect/>
          </a:stretch>
        </p:blipFill>
        <p:spPr>
          <a:xfrm>
            <a:off x="7797794" y="1073533"/>
            <a:ext cx="3940628" cy="1299580"/>
          </a:xfrm>
          <a:prstGeom prst="rect">
            <a:avLst/>
          </a:prstGeom>
        </p:spPr>
      </p:pic>
      <p:pic>
        <p:nvPicPr>
          <p:cNvPr id="8" name="Picture 8" descr="Logo, company name&#10;&#10;Description automatically generated">
            <a:extLst>
              <a:ext uri="{FF2B5EF4-FFF2-40B4-BE49-F238E27FC236}">
                <a16:creationId xmlns:a16="http://schemas.microsoft.com/office/drawing/2014/main" id="{0192E90B-EDB5-FE4D-38BE-A405F33E93DB}"/>
              </a:ext>
            </a:extLst>
          </p:cNvPr>
          <p:cNvPicPr>
            <a:picLocks noChangeAspect="1"/>
          </p:cNvPicPr>
          <p:nvPr/>
        </p:nvPicPr>
        <p:blipFill>
          <a:blip r:embed="rId5"/>
          <a:stretch>
            <a:fillRect/>
          </a:stretch>
        </p:blipFill>
        <p:spPr>
          <a:xfrm>
            <a:off x="8842850" y="2686730"/>
            <a:ext cx="2749756" cy="1692357"/>
          </a:xfrm>
          <a:prstGeom prst="rect">
            <a:avLst/>
          </a:prstGeom>
        </p:spPr>
      </p:pic>
      <p:pic>
        <p:nvPicPr>
          <p:cNvPr id="9" name="Picture 9" descr="A picture containing text&#10;&#10;Description automatically generated">
            <a:extLst>
              <a:ext uri="{FF2B5EF4-FFF2-40B4-BE49-F238E27FC236}">
                <a16:creationId xmlns:a16="http://schemas.microsoft.com/office/drawing/2014/main" id="{4C1011AA-CECA-55C6-10A8-A6CCC4C42459}"/>
              </a:ext>
            </a:extLst>
          </p:cNvPr>
          <p:cNvPicPr>
            <a:picLocks noChangeAspect="1"/>
          </p:cNvPicPr>
          <p:nvPr/>
        </p:nvPicPr>
        <p:blipFill>
          <a:blip r:embed="rId6"/>
          <a:stretch>
            <a:fillRect/>
          </a:stretch>
        </p:blipFill>
        <p:spPr>
          <a:xfrm>
            <a:off x="8098972" y="4740592"/>
            <a:ext cx="3534888" cy="751386"/>
          </a:xfrm>
          <a:prstGeom prst="rect">
            <a:avLst/>
          </a:prstGeom>
        </p:spPr>
      </p:pic>
      <p:pic>
        <p:nvPicPr>
          <p:cNvPr id="10" name="Picture 11" descr="Text&#10;&#10;Description automatically generated">
            <a:extLst>
              <a:ext uri="{FF2B5EF4-FFF2-40B4-BE49-F238E27FC236}">
                <a16:creationId xmlns:a16="http://schemas.microsoft.com/office/drawing/2014/main" id="{92DEEEA8-4F0C-D4D7-3C69-9B8D5CCAA9F5}"/>
              </a:ext>
            </a:extLst>
          </p:cNvPr>
          <p:cNvPicPr>
            <a:picLocks noChangeAspect="1"/>
          </p:cNvPicPr>
          <p:nvPr/>
        </p:nvPicPr>
        <p:blipFill>
          <a:blip r:embed="rId7"/>
          <a:stretch>
            <a:fillRect/>
          </a:stretch>
        </p:blipFill>
        <p:spPr>
          <a:xfrm>
            <a:off x="835231" y="4840346"/>
            <a:ext cx="3534887" cy="1699824"/>
          </a:xfrm>
          <a:prstGeom prst="rect">
            <a:avLst/>
          </a:prstGeom>
        </p:spPr>
      </p:pic>
      <p:pic>
        <p:nvPicPr>
          <p:cNvPr id="12" name="Picture 12">
            <a:extLst>
              <a:ext uri="{FF2B5EF4-FFF2-40B4-BE49-F238E27FC236}">
                <a16:creationId xmlns:a16="http://schemas.microsoft.com/office/drawing/2014/main" id="{248CA2F3-CC5E-79EC-CEA5-AF04135CD79E}"/>
              </a:ext>
            </a:extLst>
          </p:cNvPr>
          <p:cNvPicPr>
            <a:picLocks noChangeAspect="1"/>
          </p:cNvPicPr>
          <p:nvPr/>
        </p:nvPicPr>
        <p:blipFill>
          <a:blip r:embed="rId8"/>
          <a:stretch>
            <a:fillRect/>
          </a:stretch>
        </p:blipFill>
        <p:spPr>
          <a:xfrm>
            <a:off x="4876800" y="2913475"/>
            <a:ext cx="2438400" cy="2238375"/>
          </a:xfrm>
          <a:prstGeom prst="rect">
            <a:avLst/>
          </a:prstGeom>
        </p:spPr>
      </p:pic>
    </p:spTree>
    <p:extLst>
      <p:ext uri="{BB962C8B-B14F-4D97-AF65-F5344CB8AC3E}">
        <p14:creationId xmlns:p14="http://schemas.microsoft.com/office/powerpoint/2010/main" val="2564703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1" y="5565"/>
            <a:ext cx="12193523" cy="707886"/>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GB" sz="4000">
                <a:solidFill>
                  <a:schemeClr val="bg1"/>
                </a:solidFill>
                <a:latin typeface="Comic Sans MS"/>
              </a:rPr>
              <a:t>Extra-curricular music</a:t>
            </a:r>
            <a:endParaRPr lang="en-GB" sz="40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69012" y="6424"/>
            <a:ext cx="1209339" cy="715116"/>
          </a:xfrm>
          <a:prstGeom prst="rect">
            <a:avLst/>
          </a:prstGeom>
        </p:spPr>
      </p:pic>
      <p:pic>
        <p:nvPicPr>
          <p:cNvPr id="8" name="Picture 7">
            <a:extLst>
              <a:ext uri="{FF2B5EF4-FFF2-40B4-BE49-F238E27FC236}">
                <a16:creationId xmlns:a16="http://schemas.microsoft.com/office/drawing/2014/main" id="{92BDD3FE-1EB4-4EC1-A308-DD8AD379B4F7}"/>
              </a:ext>
            </a:extLst>
          </p:cNvPr>
          <p:cNvPicPr>
            <a:picLocks noChangeAspect="1"/>
          </p:cNvPicPr>
          <p:nvPr/>
        </p:nvPicPr>
        <p:blipFill>
          <a:blip r:embed="rId4"/>
          <a:stretch>
            <a:fillRect/>
          </a:stretch>
        </p:blipFill>
        <p:spPr>
          <a:xfrm>
            <a:off x="527472" y="1002652"/>
            <a:ext cx="11276249" cy="1397899"/>
          </a:xfrm>
          <a:prstGeom prst="rect">
            <a:avLst/>
          </a:prstGeom>
        </p:spPr>
      </p:pic>
    </p:spTree>
    <p:extLst>
      <p:ext uri="{BB962C8B-B14F-4D97-AF65-F5344CB8AC3E}">
        <p14:creationId xmlns:p14="http://schemas.microsoft.com/office/powerpoint/2010/main" val="2606491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pic>
        <p:nvPicPr>
          <p:cNvPr id="3" name="Picture 3">
            <a:extLst>
              <a:ext uri="{FF2B5EF4-FFF2-40B4-BE49-F238E27FC236}">
                <a16:creationId xmlns:a16="http://schemas.microsoft.com/office/drawing/2014/main" id="{D4DE7AF7-CACB-98A9-A820-EF18AF4A1759}"/>
              </a:ext>
            </a:extLst>
          </p:cNvPr>
          <p:cNvPicPr>
            <a:picLocks noChangeAspect="1"/>
          </p:cNvPicPr>
          <p:nvPr/>
        </p:nvPicPr>
        <p:blipFill>
          <a:blip r:embed="rId3"/>
          <a:stretch>
            <a:fillRect/>
          </a:stretch>
        </p:blipFill>
        <p:spPr>
          <a:xfrm>
            <a:off x="6338454" y="1253836"/>
            <a:ext cx="4800599" cy="4807527"/>
          </a:xfrm>
          <a:prstGeom prst="rect">
            <a:avLst/>
          </a:prstGeom>
        </p:spPr>
      </p:pic>
      <p:sp>
        <p:nvSpPr>
          <p:cNvPr id="4" name="TextBox 3">
            <a:extLst>
              <a:ext uri="{FF2B5EF4-FFF2-40B4-BE49-F238E27FC236}">
                <a16:creationId xmlns:a16="http://schemas.microsoft.com/office/drawing/2014/main" id="{633DD17D-BB80-9DAB-D48C-7151254199A1}"/>
              </a:ext>
            </a:extLst>
          </p:cNvPr>
          <p:cNvSpPr txBox="1"/>
          <p:nvPr/>
        </p:nvSpPr>
        <p:spPr>
          <a:xfrm>
            <a:off x="968317" y="335890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itle 1">
            <a:extLst>
              <a:ext uri="{FF2B5EF4-FFF2-40B4-BE49-F238E27FC236}">
                <a16:creationId xmlns:a16="http://schemas.microsoft.com/office/drawing/2014/main" id="{2F7AA725-BDB1-3A0E-000C-76F0E4D2C3D1}"/>
              </a:ext>
            </a:extLst>
          </p:cNvPr>
          <p:cNvSpPr txBox="1">
            <a:spLocks/>
          </p:cNvSpPr>
          <p:nvPr/>
        </p:nvSpPr>
        <p:spPr>
          <a:xfrm>
            <a:off x="189167" y="2616664"/>
            <a:ext cx="5564259" cy="175259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a:solidFill>
                  <a:schemeClr val="bg1"/>
                </a:solidFill>
              </a:rPr>
              <a:t>Form Time Care Creatures</a:t>
            </a:r>
            <a:endParaRPr lang="en-GB" sz="3600" b="1">
              <a:solidFill>
                <a:schemeClr val="bg1"/>
              </a:solidFill>
              <a:cs typeface="Calibri"/>
            </a:endParaRPr>
          </a:p>
        </p:txBody>
      </p:sp>
    </p:spTree>
    <p:extLst>
      <p:ext uri="{BB962C8B-B14F-4D97-AF65-F5344CB8AC3E}">
        <p14:creationId xmlns:p14="http://schemas.microsoft.com/office/powerpoint/2010/main" val="2534740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sp>
        <p:nvSpPr>
          <p:cNvPr id="4" name="TextBox 3">
            <a:extLst>
              <a:ext uri="{FF2B5EF4-FFF2-40B4-BE49-F238E27FC236}">
                <a16:creationId xmlns:a16="http://schemas.microsoft.com/office/drawing/2014/main" id="{633DD17D-BB80-9DAB-D48C-7151254199A1}"/>
              </a:ext>
            </a:extLst>
          </p:cNvPr>
          <p:cNvSpPr txBox="1"/>
          <p:nvPr/>
        </p:nvSpPr>
        <p:spPr>
          <a:xfrm>
            <a:off x="968317" y="335890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CE6E9168-A7AF-7EC0-208E-5506DCE6498D}"/>
              </a:ext>
            </a:extLst>
          </p:cNvPr>
          <p:cNvSpPr txBox="1"/>
          <p:nvPr/>
        </p:nvSpPr>
        <p:spPr>
          <a:xfrm>
            <a:off x="3265713" y="1014350"/>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1" name="Title 1">
            <a:extLst>
              <a:ext uri="{FF2B5EF4-FFF2-40B4-BE49-F238E27FC236}">
                <a16:creationId xmlns:a16="http://schemas.microsoft.com/office/drawing/2014/main" id="{CBED42C2-E56B-6E76-D1E1-867D13620FED}"/>
              </a:ext>
            </a:extLst>
          </p:cNvPr>
          <p:cNvSpPr txBox="1">
            <a:spLocks/>
          </p:cNvSpPr>
          <p:nvPr/>
        </p:nvSpPr>
        <p:spPr>
          <a:xfrm>
            <a:off x="3355920" y="211911"/>
            <a:ext cx="5564259" cy="175259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a:solidFill>
                  <a:schemeClr val="bg1"/>
                </a:solidFill>
                <a:cs typeface="Calibri"/>
              </a:rPr>
              <a:t>Personal Development</a:t>
            </a:r>
          </a:p>
        </p:txBody>
      </p:sp>
      <p:pic>
        <p:nvPicPr>
          <p:cNvPr id="7" name="Content Placeholder 8" descr="Graphical user interface&#10;&#10;Description automatically generated">
            <a:extLst>
              <a:ext uri="{FF2B5EF4-FFF2-40B4-BE49-F238E27FC236}">
                <a16:creationId xmlns:a16="http://schemas.microsoft.com/office/drawing/2014/main" id="{A111A2F8-A6EB-661B-1590-61D2075F46BF}"/>
              </a:ext>
            </a:extLst>
          </p:cNvPr>
          <p:cNvPicPr>
            <a:picLocks noGrp="1" noChangeAspect="1"/>
          </p:cNvPicPr>
          <p:nvPr>
            <p:ph idx="1"/>
          </p:nvPr>
        </p:nvPicPr>
        <p:blipFill>
          <a:blip r:embed="rId3"/>
          <a:stretch>
            <a:fillRect/>
          </a:stretch>
        </p:blipFill>
        <p:spPr>
          <a:xfrm>
            <a:off x="2008060" y="1884550"/>
            <a:ext cx="9975687" cy="4671746"/>
          </a:xfrm>
          <a:prstGeom prst="rect">
            <a:avLst/>
          </a:prstGeom>
        </p:spPr>
      </p:pic>
    </p:spTree>
    <p:extLst>
      <p:ext uri="{BB962C8B-B14F-4D97-AF65-F5344CB8AC3E}">
        <p14:creationId xmlns:p14="http://schemas.microsoft.com/office/powerpoint/2010/main" val="1878164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sp>
        <p:nvSpPr>
          <p:cNvPr id="4" name="TextBox 3">
            <a:extLst>
              <a:ext uri="{FF2B5EF4-FFF2-40B4-BE49-F238E27FC236}">
                <a16:creationId xmlns:a16="http://schemas.microsoft.com/office/drawing/2014/main" id="{633DD17D-BB80-9DAB-D48C-7151254199A1}"/>
              </a:ext>
            </a:extLst>
          </p:cNvPr>
          <p:cNvSpPr txBox="1"/>
          <p:nvPr/>
        </p:nvSpPr>
        <p:spPr>
          <a:xfrm>
            <a:off x="968317" y="335890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CE6E9168-A7AF-7EC0-208E-5506DCE6498D}"/>
              </a:ext>
            </a:extLst>
          </p:cNvPr>
          <p:cNvSpPr txBox="1"/>
          <p:nvPr/>
        </p:nvSpPr>
        <p:spPr>
          <a:xfrm>
            <a:off x="3265713" y="1014350"/>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1" name="Title 1">
            <a:extLst>
              <a:ext uri="{FF2B5EF4-FFF2-40B4-BE49-F238E27FC236}">
                <a16:creationId xmlns:a16="http://schemas.microsoft.com/office/drawing/2014/main" id="{CBED42C2-E56B-6E76-D1E1-867D13620FED}"/>
              </a:ext>
            </a:extLst>
          </p:cNvPr>
          <p:cNvSpPr txBox="1">
            <a:spLocks/>
          </p:cNvSpPr>
          <p:nvPr/>
        </p:nvSpPr>
        <p:spPr>
          <a:xfrm>
            <a:off x="3355920" y="211911"/>
            <a:ext cx="5564259" cy="175259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a:solidFill>
                  <a:schemeClr val="bg1"/>
                </a:solidFill>
                <a:cs typeface="Calibri"/>
              </a:rPr>
              <a:t>Personal development</a:t>
            </a:r>
          </a:p>
        </p:txBody>
      </p:sp>
      <p:pic>
        <p:nvPicPr>
          <p:cNvPr id="9" name="Content Placeholder 3" descr="Graphical user interface, text, application&#10;&#10;Description automatically generated">
            <a:extLst>
              <a:ext uri="{FF2B5EF4-FFF2-40B4-BE49-F238E27FC236}">
                <a16:creationId xmlns:a16="http://schemas.microsoft.com/office/drawing/2014/main" id="{7171A68D-A731-6A0F-B718-AD5D96652187}"/>
              </a:ext>
            </a:extLst>
          </p:cNvPr>
          <p:cNvPicPr>
            <a:picLocks noChangeAspect="1"/>
          </p:cNvPicPr>
          <p:nvPr/>
        </p:nvPicPr>
        <p:blipFill>
          <a:blip r:embed="rId3"/>
          <a:stretch>
            <a:fillRect/>
          </a:stretch>
        </p:blipFill>
        <p:spPr>
          <a:xfrm>
            <a:off x="1778797" y="281778"/>
            <a:ext cx="10115385" cy="6173318"/>
          </a:xfrm>
          <a:prstGeom prst="rect">
            <a:avLst/>
          </a:prstGeom>
        </p:spPr>
      </p:pic>
    </p:spTree>
    <p:extLst>
      <p:ext uri="{BB962C8B-B14F-4D97-AF65-F5344CB8AC3E}">
        <p14:creationId xmlns:p14="http://schemas.microsoft.com/office/powerpoint/2010/main" val="24061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sp>
        <p:nvSpPr>
          <p:cNvPr id="4" name="TextBox 3">
            <a:extLst>
              <a:ext uri="{FF2B5EF4-FFF2-40B4-BE49-F238E27FC236}">
                <a16:creationId xmlns:a16="http://schemas.microsoft.com/office/drawing/2014/main" id="{633DD17D-BB80-9DAB-D48C-7151254199A1}"/>
              </a:ext>
            </a:extLst>
          </p:cNvPr>
          <p:cNvSpPr txBox="1"/>
          <p:nvPr/>
        </p:nvSpPr>
        <p:spPr>
          <a:xfrm>
            <a:off x="968317" y="335890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CE6E9168-A7AF-7EC0-208E-5506DCE6498D}"/>
              </a:ext>
            </a:extLst>
          </p:cNvPr>
          <p:cNvSpPr txBox="1"/>
          <p:nvPr/>
        </p:nvSpPr>
        <p:spPr>
          <a:xfrm>
            <a:off x="3265713" y="1014350"/>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1" name="Title 1">
            <a:extLst>
              <a:ext uri="{FF2B5EF4-FFF2-40B4-BE49-F238E27FC236}">
                <a16:creationId xmlns:a16="http://schemas.microsoft.com/office/drawing/2014/main" id="{CBED42C2-E56B-6E76-D1E1-867D13620FED}"/>
              </a:ext>
            </a:extLst>
          </p:cNvPr>
          <p:cNvSpPr txBox="1">
            <a:spLocks/>
          </p:cNvSpPr>
          <p:nvPr/>
        </p:nvSpPr>
        <p:spPr>
          <a:xfrm>
            <a:off x="2533444" y="211911"/>
            <a:ext cx="8445124" cy="117202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400" b="1">
                <a:solidFill>
                  <a:schemeClr val="bg1"/>
                </a:solidFill>
                <a:cs typeface="Calibri"/>
              </a:rPr>
              <a:t>Pastoral and academic support</a:t>
            </a:r>
          </a:p>
        </p:txBody>
      </p:sp>
      <p:pic>
        <p:nvPicPr>
          <p:cNvPr id="2" name="Picture 2" descr="A picture containing text, clipart&#10;&#10;Description automatically generated">
            <a:extLst>
              <a:ext uri="{FF2B5EF4-FFF2-40B4-BE49-F238E27FC236}">
                <a16:creationId xmlns:a16="http://schemas.microsoft.com/office/drawing/2014/main" id="{14B93F54-2B92-F526-2D75-A452C88B2598}"/>
              </a:ext>
            </a:extLst>
          </p:cNvPr>
          <p:cNvPicPr>
            <a:picLocks noChangeAspect="1"/>
          </p:cNvPicPr>
          <p:nvPr/>
        </p:nvPicPr>
        <p:blipFill>
          <a:blip r:embed="rId3"/>
          <a:stretch>
            <a:fillRect/>
          </a:stretch>
        </p:blipFill>
        <p:spPr>
          <a:xfrm>
            <a:off x="7643751" y="1833217"/>
            <a:ext cx="4168238" cy="4636396"/>
          </a:xfrm>
          <a:prstGeom prst="rect">
            <a:avLst/>
          </a:prstGeom>
        </p:spPr>
      </p:pic>
      <p:pic>
        <p:nvPicPr>
          <p:cNvPr id="3" name="Picture 6" descr="A picture containing text, indoor, table, conference room&#10;&#10;Description automatically generated">
            <a:extLst>
              <a:ext uri="{FF2B5EF4-FFF2-40B4-BE49-F238E27FC236}">
                <a16:creationId xmlns:a16="http://schemas.microsoft.com/office/drawing/2014/main" id="{9E6499C6-67B1-CF1E-402D-AB91AE25AA08}"/>
              </a:ext>
            </a:extLst>
          </p:cNvPr>
          <p:cNvPicPr>
            <a:picLocks noChangeAspect="1"/>
          </p:cNvPicPr>
          <p:nvPr/>
        </p:nvPicPr>
        <p:blipFill>
          <a:blip r:embed="rId4"/>
          <a:stretch>
            <a:fillRect/>
          </a:stretch>
        </p:blipFill>
        <p:spPr>
          <a:xfrm>
            <a:off x="3695205" y="1497833"/>
            <a:ext cx="3119251" cy="2318541"/>
          </a:xfrm>
          <a:prstGeom prst="rect">
            <a:avLst/>
          </a:prstGeom>
        </p:spPr>
      </p:pic>
      <p:pic>
        <p:nvPicPr>
          <p:cNvPr id="7" name="Picture 7" descr="A picture containing person, indoor&#10;&#10;Description automatically generated">
            <a:extLst>
              <a:ext uri="{FF2B5EF4-FFF2-40B4-BE49-F238E27FC236}">
                <a16:creationId xmlns:a16="http://schemas.microsoft.com/office/drawing/2014/main" id="{4E04DD50-B8F4-857D-750F-2F6638A93021}"/>
              </a:ext>
            </a:extLst>
          </p:cNvPr>
          <p:cNvPicPr>
            <a:picLocks noChangeAspect="1"/>
          </p:cNvPicPr>
          <p:nvPr/>
        </p:nvPicPr>
        <p:blipFill>
          <a:blip r:embed="rId5"/>
          <a:stretch>
            <a:fillRect/>
          </a:stretch>
        </p:blipFill>
        <p:spPr>
          <a:xfrm>
            <a:off x="597725" y="4024621"/>
            <a:ext cx="3346862" cy="2222912"/>
          </a:xfrm>
          <a:prstGeom prst="rect">
            <a:avLst/>
          </a:prstGeom>
        </p:spPr>
      </p:pic>
    </p:spTree>
    <p:extLst>
      <p:ext uri="{BB962C8B-B14F-4D97-AF65-F5344CB8AC3E}">
        <p14:creationId xmlns:p14="http://schemas.microsoft.com/office/powerpoint/2010/main" val="2908483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122" name="Picture 2" descr="Company Strap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114" y="498613"/>
            <a:ext cx="2706895" cy="16669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62368" y="537212"/>
            <a:ext cx="7347145" cy="769441"/>
          </a:xfrm>
          <a:prstGeom prst="rect">
            <a:avLst/>
          </a:prstGeom>
        </p:spPr>
        <p:txBody>
          <a:bodyPr wrap="square" lIns="91440" tIns="45720" rIns="91440" bIns="45720" anchor="t">
            <a:spAutoFit/>
          </a:bodyPr>
          <a:lstStyle/>
          <a:p>
            <a:pPr algn="ctr" fontAlgn="base"/>
            <a:r>
              <a:rPr lang="en-GB" sz="4400" b="1" cap="all">
                <a:solidFill>
                  <a:srgbClr val="FFFFFF"/>
                </a:solidFill>
                <a:latin typeface="azo-sans-web"/>
              </a:rPr>
              <a:t>FRIENDS OF BULLERS WOOD</a:t>
            </a:r>
            <a:endParaRPr lang="en-US"/>
          </a:p>
        </p:txBody>
      </p:sp>
      <p:pic>
        <p:nvPicPr>
          <p:cNvPr id="5124" name="Picture 4" descr="http://www.bwsgirls.org/wp-content/uploads/2021/05/LWK_7359-300x2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114" y="469292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bwsgirls.org/wp-content/uploads/2016/11/FoBW5-1024x681-300x20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67666" y="2473187"/>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bwsgirls.org/wp-content/uploads/2016/02/ArtFOBW-300x19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95642" y="2473187"/>
            <a:ext cx="300789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bwsgirls.org/wp-content/uploads/2016/02/DesignFOBW-300x184.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90438" y="4692926"/>
            <a:ext cx="310597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bwsgirls.org/wp-content/uploads/2016/11/FoBW4-1024x681-300x200.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994775" y="4692926"/>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294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0" y="3543"/>
            <a:ext cx="12193522" cy="707886"/>
          </a:xfrm>
          <a:prstGeom prst="rect">
            <a:avLst/>
          </a:prstGeom>
          <a:solidFill>
            <a:srgbClr val="002060"/>
          </a:solidFill>
          <a:ln>
            <a:solidFill>
              <a:srgbClr val="002060"/>
            </a:solidFill>
          </a:ln>
        </p:spPr>
        <p:txBody>
          <a:bodyPr wrap="square" lIns="91440" tIns="45720" rIns="91440" bIns="45720" rtlCol="0" anchor="ctr">
            <a:spAutoFit/>
          </a:bodyPr>
          <a:lstStyle/>
          <a:p>
            <a:pPr algn="ctr"/>
            <a:r>
              <a:rPr lang="en-GB" sz="4000">
                <a:solidFill>
                  <a:schemeClr val="bg1"/>
                </a:solidFill>
                <a:latin typeface="Comic Sans MS"/>
              </a:rPr>
              <a:t>Peripatetic instrument/vocal lessons</a:t>
            </a:r>
            <a:endParaRPr lang="en-GB" sz="40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83389" y="-51085"/>
            <a:ext cx="1209339" cy="715116"/>
          </a:xfrm>
          <a:prstGeom prst="rect">
            <a:avLst/>
          </a:prstGeom>
        </p:spPr>
      </p:pic>
      <p:sp>
        <p:nvSpPr>
          <p:cNvPr id="3" name="TextBox 2">
            <a:extLst>
              <a:ext uri="{FF2B5EF4-FFF2-40B4-BE49-F238E27FC236}">
                <a16:creationId xmlns:a16="http://schemas.microsoft.com/office/drawing/2014/main" id="{75D38B0B-CF5D-40DE-902C-45B27E9296F3}"/>
              </a:ext>
            </a:extLst>
          </p:cNvPr>
          <p:cNvSpPr txBox="1"/>
          <p:nvPr/>
        </p:nvSpPr>
        <p:spPr>
          <a:xfrm>
            <a:off x="397017" y="529956"/>
            <a:ext cx="11589823" cy="5432577"/>
          </a:xfrm>
          <a:prstGeom prst="rect">
            <a:avLst/>
          </a:prstGeom>
          <a:noFill/>
        </p:spPr>
        <p:txBody>
          <a:bodyPr wrap="square" lIns="91440" tIns="45720" rIns="91440" bIns="45720" rtlCol="0" anchor="t">
            <a:spAutoFit/>
          </a:bodyPr>
          <a:lstStyle/>
          <a:p>
            <a:pPr marL="285750" indent="-285750">
              <a:lnSpc>
                <a:spcPct val="300000"/>
              </a:lnSpc>
              <a:buFont typeface="Arial" panose="020B0604020202020204" pitchFamily="34" charset="0"/>
              <a:buChar char="•"/>
            </a:pPr>
            <a:r>
              <a:rPr lang="en-GB" sz="2400">
                <a:solidFill>
                  <a:srgbClr val="C00000"/>
                </a:solidFill>
                <a:latin typeface="Comic Sans MS"/>
              </a:rPr>
              <a:t>Anyone can have one to one instrumental/vocal lessons</a:t>
            </a:r>
          </a:p>
          <a:p>
            <a:pPr marL="285750" indent="-285750">
              <a:lnSpc>
                <a:spcPct val="300000"/>
              </a:lnSpc>
              <a:buFont typeface="Arial" panose="020B0604020202020204" pitchFamily="34" charset="0"/>
              <a:buChar char="•"/>
            </a:pPr>
            <a:r>
              <a:rPr lang="en-GB" sz="2400">
                <a:solidFill>
                  <a:srgbClr val="C00000"/>
                </a:solidFill>
                <a:latin typeface="Comic Sans MS" panose="030F0702030302020204" pitchFamily="66" charset="0"/>
              </a:rPr>
              <a:t>These can be on any instrument or voice</a:t>
            </a:r>
          </a:p>
          <a:p>
            <a:pPr marL="285750" indent="-285750">
              <a:lnSpc>
                <a:spcPct val="300000"/>
              </a:lnSpc>
              <a:buFont typeface="Arial" panose="020B0604020202020204" pitchFamily="34" charset="0"/>
              <a:buChar char="•"/>
            </a:pPr>
            <a:r>
              <a:rPr lang="en-GB" sz="2400">
                <a:solidFill>
                  <a:srgbClr val="C00000"/>
                </a:solidFill>
                <a:latin typeface="Comic Sans MS" panose="030F0702030302020204" pitchFamily="66" charset="0"/>
              </a:rPr>
              <a:t>Lessons can be 15/20/30 minutes</a:t>
            </a:r>
          </a:p>
          <a:p>
            <a:pPr marL="285750" indent="-285750">
              <a:lnSpc>
                <a:spcPct val="300000"/>
              </a:lnSpc>
              <a:buFont typeface="Arial" panose="020B0604020202020204" pitchFamily="34" charset="0"/>
              <a:buChar char="•"/>
            </a:pPr>
            <a:r>
              <a:rPr lang="en-GB" sz="2400">
                <a:solidFill>
                  <a:srgbClr val="C00000"/>
                </a:solidFill>
                <a:latin typeface="Comic Sans MS" panose="030F0702030302020204" pitchFamily="66" charset="0"/>
              </a:rPr>
              <a:t>They take place during the school day</a:t>
            </a:r>
          </a:p>
          <a:p>
            <a:pPr marL="285750" indent="-285750">
              <a:lnSpc>
                <a:spcPct val="300000"/>
              </a:lnSpc>
              <a:buFont typeface="Arial" panose="020B0604020202020204" pitchFamily="34" charset="0"/>
              <a:buChar char="•"/>
            </a:pPr>
            <a:r>
              <a:rPr lang="en-GB" sz="2400">
                <a:solidFill>
                  <a:srgbClr val="C00000"/>
                </a:solidFill>
                <a:latin typeface="Comic Sans MS"/>
              </a:rPr>
              <a:t>Same day every week but different times because of rotation</a:t>
            </a:r>
          </a:p>
        </p:txBody>
      </p:sp>
    </p:spTree>
    <p:extLst>
      <p:ext uri="{BB962C8B-B14F-4D97-AF65-F5344CB8AC3E}">
        <p14:creationId xmlns:p14="http://schemas.microsoft.com/office/powerpoint/2010/main" val="3023601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1" y="-8812"/>
            <a:ext cx="12193523" cy="707886"/>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GB" sz="4000">
                <a:solidFill>
                  <a:schemeClr val="bg1"/>
                </a:solidFill>
                <a:latin typeface="Comic Sans MS"/>
              </a:rPr>
              <a:t>How to apply for music lessons</a:t>
            </a:r>
            <a:endParaRPr lang="en-GB" sz="40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40257" y="-36708"/>
            <a:ext cx="1209339" cy="715116"/>
          </a:xfrm>
          <a:prstGeom prst="rect">
            <a:avLst/>
          </a:prstGeom>
        </p:spPr>
      </p:pic>
      <p:sp>
        <p:nvSpPr>
          <p:cNvPr id="3" name="TextBox 2">
            <a:extLst>
              <a:ext uri="{FF2B5EF4-FFF2-40B4-BE49-F238E27FC236}">
                <a16:creationId xmlns:a16="http://schemas.microsoft.com/office/drawing/2014/main" id="{75D38B0B-CF5D-40DE-902C-45B27E9296F3}"/>
              </a:ext>
            </a:extLst>
          </p:cNvPr>
          <p:cNvSpPr txBox="1"/>
          <p:nvPr/>
        </p:nvSpPr>
        <p:spPr>
          <a:xfrm>
            <a:off x="397017" y="529956"/>
            <a:ext cx="11517936" cy="5432577"/>
          </a:xfrm>
          <a:prstGeom prst="rect">
            <a:avLst/>
          </a:prstGeom>
          <a:noFill/>
        </p:spPr>
        <p:txBody>
          <a:bodyPr wrap="square" lIns="91440" tIns="45720" rIns="91440" bIns="45720" rtlCol="0" anchor="t">
            <a:spAutoFit/>
          </a:bodyPr>
          <a:lstStyle/>
          <a:p>
            <a:pPr marL="285750" indent="-285750">
              <a:lnSpc>
                <a:spcPct val="300000"/>
              </a:lnSpc>
              <a:buFont typeface="Arial" panose="020B0604020202020204" pitchFamily="34" charset="0"/>
              <a:buChar char="•"/>
            </a:pPr>
            <a:r>
              <a:rPr lang="en-GB" sz="2400">
                <a:solidFill>
                  <a:srgbClr val="C00000"/>
                </a:solidFill>
                <a:latin typeface="Comic Sans MS"/>
              </a:rPr>
              <a:t>Fill out a form (at front)</a:t>
            </a:r>
            <a:endParaRPr lang="en-GB" sz="2400">
              <a:solidFill>
                <a:srgbClr val="C00000"/>
              </a:solidFill>
              <a:latin typeface="Comic Sans MS" panose="030F0702030302020204" pitchFamily="66" charset="0"/>
            </a:endParaRPr>
          </a:p>
          <a:p>
            <a:pPr marL="285750" indent="-285750">
              <a:lnSpc>
                <a:spcPct val="300000"/>
              </a:lnSpc>
              <a:buFont typeface="Arial" panose="020B0604020202020204" pitchFamily="34" charset="0"/>
              <a:buChar char="•"/>
            </a:pPr>
            <a:r>
              <a:rPr lang="en-GB" sz="2400">
                <a:solidFill>
                  <a:srgbClr val="C00000"/>
                </a:solidFill>
                <a:latin typeface="Comic Sans MS" panose="030F0702030302020204" pitchFamily="66" charset="0"/>
              </a:rPr>
              <a:t>Select the instrument and length of lesson</a:t>
            </a:r>
          </a:p>
          <a:p>
            <a:pPr marL="285750" indent="-285750">
              <a:lnSpc>
                <a:spcPct val="300000"/>
              </a:lnSpc>
              <a:buFont typeface="Arial" panose="020B0604020202020204" pitchFamily="34" charset="0"/>
              <a:buChar char="•"/>
            </a:pPr>
            <a:r>
              <a:rPr lang="en-GB" sz="2400">
                <a:solidFill>
                  <a:srgbClr val="C00000"/>
                </a:solidFill>
                <a:latin typeface="Comic Sans MS"/>
              </a:rPr>
              <a:t>If you do not have an instrument, you can hire them from BYMT</a:t>
            </a:r>
          </a:p>
          <a:p>
            <a:pPr marL="285750" indent="-285750">
              <a:lnSpc>
                <a:spcPct val="300000"/>
              </a:lnSpc>
              <a:buFont typeface="Arial" panose="020B0604020202020204" pitchFamily="34" charset="0"/>
              <a:buChar char="•"/>
            </a:pPr>
            <a:r>
              <a:rPr lang="en-GB" sz="2400">
                <a:solidFill>
                  <a:srgbClr val="C00000"/>
                </a:solidFill>
                <a:latin typeface="Comic Sans MS" panose="030F0702030302020204" pitchFamily="66" charset="0"/>
              </a:rPr>
              <a:t>Return the completed form to MR A PARSONS (Head of Music)</a:t>
            </a:r>
          </a:p>
          <a:p>
            <a:pPr marL="285750" indent="-285750">
              <a:lnSpc>
                <a:spcPct val="300000"/>
              </a:lnSpc>
              <a:buFont typeface="Arial" panose="020B0604020202020204" pitchFamily="34" charset="0"/>
              <a:buChar char="•"/>
            </a:pPr>
            <a:r>
              <a:rPr lang="en-GB" sz="2400">
                <a:solidFill>
                  <a:srgbClr val="C00000"/>
                </a:solidFill>
                <a:latin typeface="Comic Sans MS" panose="030F0702030302020204" pitchFamily="66" charset="0"/>
              </a:rPr>
              <a:t>Check emails for contact from teacher</a:t>
            </a:r>
          </a:p>
        </p:txBody>
      </p:sp>
    </p:spTree>
    <p:extLst>
      <p:ext uri="{BB962C8B-B14F-4D97-AF65-F5344CB8AC3E}">
        <p14:creationId xmlns:p14="http://schemas.microsoft.com/office/powerpoint/2010/main" val="199228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1" y="-8812"/>
            <a:ext cx="12193523" cy="707886"/>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GB" sz="4000">
                <a:solidFill>
                  <a:schemeClr val="bg1"/>
                </a:solidFill>
                <a:latin typeface="Comic Sans MS"/>
              </a:rPr>
              <a:t>Fees</a:t>
            </a:r>
            <a:endParaRPr lang="en-GB" sz="40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83389" y="-36708"/>
            <a:ext cx="1209339" cy="715116"/>
          </a:xfrm>
          <a:prstGeom prst="rect">
            <a:avLst/>
          </a:prstGeom>
        </p:spPr>
      </p:pic>
      <p:sp>
        <p:nvSpPr>
          <p:cNvPr id="3" name="TextBox 2">
            <a:extLst>
              <a:ext uri="{FF2B5EF4-FFF2-40B4-BE49-F238E27FC236}">
                <a16:creationId xmlns:a16="http://schemas.microsoft.com/office/drawing/2014/main" id="{75D38B0B-CF5D-40DE-902C-45B27E9296F3}"/>
              </a:ext>
            </a:extLst>
          </p:cNvPr>
          <p:cNvSpPr txBox="1"/>
          <p:nvPr/>
        </p:nvSpPr>
        <p:spPr>
          <a:xfrm>
            <a:off x="83138" y="349604"/>
            <a:ext cx="12021143" cy="6186309"/>
          </a:xfrm>
          <a:prstGeom prst="rect">
            <a:avLst/>
          </a:prstGeom>
          <a:noFill/>
        </p:spPr>
        <p:txBody>
          <a:bodyPr wrap="square" lIns="91440" tIns="45720" rIns="91440" bIns="45720" rtlCol="0" anchor="t">
            <a:spAutoFit/>
          </a:bodyPr>
          <a:lstStyle/>
          <a:p>
            <a:pPr marL="285750" indent="-285750">
              <a:lnSpc>
                <a:spcPct val="300000"/>
              </a:lnSpc>
              <a:buFont typeface="Arial" panose="020B0604020202020204" pitchFamily="34" charset="0"/>
              <a:buChar char="•"/>
            </a:pPr>
            <a:r>
              <a:rPr lang="en-GB">
                <a:solidFill>
                  <a:srgbClr val="C00000"/>
                </a:solidFill>
                <a:latin typeface="Comic Sans MS" panose="030F0702030302020204" pitchFamily="66" charset="0"/>
              </a:rPr>
              <a:t>30 lessons a year (10 a term)</a:t>
            </a:r>
          </a:p>
          <a:p>
            <a:pPr marL="285750" indent="-285750">
              <a:lnSpc>
                <a:spcPct val="300000"/>
              </a:lnSpc>
              <a:buFont typeface="Arial" panose="020B0604020202020204" pitchFamily="34" charset="0"/>
              <a:buChar char="•"/>
            </a:pPr>
            <a:r>
              <a:rPr lang="en-GB">
                <a:solidFill>
                  <a:srgbClr val="C00000"/>
                </a:solidFill>
                <a:latin typeface="Comic Sans MS" panose="030F0702030302020204" pitchFamily="66" charset="0"/>
              </a:rPr>
              <a:t>The teacher will invoice you directly</a:t>
            </a:r>
          </a:p>
          <a:p>
            <a:pPr marL="285750" indent="-285750">
              <a:lnSpc>
                <a:spcPct val="300000"/>
              </a:lnSpc>
              <a:buFont typeface="Arial" panose="020B0604020202020204" pitchFamily="34" charset="0"/>
              <a:buChar char="•"/>
            </a:pPr>
            <a:r>
              <a:rPr lang="en-GB">
                <a:solidFill>
                  <a:srgbClr val="C00000"/>
                </a:solidFill>
                <a:latin typeface="Comic Sans MS" panose="030F0702030302020204" pitchFamily="66" charset="0"/>
              </a:rPr>
              <a:t>Prices for 2022/23 below:</a:t>
            </a:r>
          </a:p>
          <a:p>
            <a:pPr marL="285750" indent="-285750">
              <a:lnSpc>
                <a:spcPct val="300000"/>
              </a:lnSpc>
              <a:buFont typeface="Arial" panose="020B0604020202020204" pitchFamily="34" charset="0"/>
              <a:buChar char="•"/>
            </a:pPr>
            <a:endParaRPr lang="en-GB">
              <a:solidFill>
                <a:srgbClr val="C00000"/>
              </a:solidFill>
              <a:latin typeface="Comic Sans MS" panose="030F0702030302020204" pitchFamily="66" charset="0"/>
            </a:endParaRPr>
          </a:p>
          <a:p>
            <a:pPr marL="285750" indent="-285750">
              <a:lnSpc>
                <a:spcPct val="300000"/>
              </a:lnSpc>
              <a:buFont typeface="Arial" panose="020B0604020202020204" pitchFamily="34" charset="0"/>
              <a:buChar char="•"/>
            </a:pPr>
            <a:endParaRPr lang="en-GB">
              <a:solidFill>
                <a:srgbClr val="C00000"/>
              </a:solidFill>
              <a:latin typeface="Comic Sans MS" panose="030F0702030302020204" pitchFamily="66" charset="0"/>
            </a:endParaRPr>
          </a:p>
          <a:p>
            <a:pPr marL="285750" indent="-285750">
              <a:lnSpc>
                <a:spcPct val="300000"/>
              </a:lnSpc>
              <a:buFont typeface="Arial" panose="020B0604020202020204" pitchFamily="34" charset="0"/>
              <a:buChar char="•"/>
            </a:pPr>
            <a:endParaRPr lang="en-GB">
              <a:solidFill>
                <a:srgbClr val="C00000"/>
              </a:solidFill>
              <a:latin typeface="Comic Sans MS" panose="030F0702030302020204" pitchFamily="66" charset="0"/>
            </a:endParaRPr>
          </a:p>
          <a:p>
            <a:pPr marL="285750" indent="-285750">
              <a:lnSpc>
                <a:spcPct val="300000"/>
              </a:lnSpc>
              <a:buFont typeface="Arial" panose="020B0604020202020204" pitchFamily="34" charset="0"/>
              <a:buChar char="•"/>
            </a:pPr>
            <a:endParaRPr lang="en-GB">
              <a:solidFill>
                <a:srgbClr val="C00000"/>
              </a:solidFill>
              <a:latin typeface="Comic Sans MS" panose="030F0702030302020204" pitchFamily="66" charset="0"/>
            </a:endParaRPr>
          </a:p>
          <a:p>
            <a:pPr marL="285750" indent="-285750">
              <a:buFont typeface="Arial" panose="020B0604020202020204" pitchFamily="34" charset="0"/>
              <a:buChar char="•"/>
            </a:pPr>
            <a:r>
              <a:rPr lang="en-GB">
                <a:solidFill>
                  <a:srgbClr val="C00000"/>
                </a:solidFill>
                <a:latin typeface="Comic Sans MS"/>
              </a:rPr>
              <a:t>If your child is in receipt of pupil premium, they are eligible for 20-minute lessons from this money</a:t>
            </a:r>
          </a:p>
        </p:txBody>
      </p:sp>
      <p:pic>
        <p:nvPicPr>
          <p:cNvPr id="5" name="Picture 4">
            <a:extLst>
              <a:ext uri="{FF2B5EF4-FFF2-40B4-BE49-F238E27FC236}">
                <a16:creationId xmlns:a16="http://schemas.microsoft.com/office/drawing/2014/main" id="{9CDE4F5D-F982-4CE6-B967-46B9E448E85D}"/>
              </a:ext>
            </a:extLst>
          </p:cNvPr>
          <p:cNvPicPr>
            <a:picLocks noChangeAspect="1"/>
          </p:cNvPicPr>
          <p:nvPr/>
        </p:nvPicPr>
        <p:blipFill>
          <a:blip r:embed="rId4"/>
          <a:stretch>
            <a:fillRect/>
          </a:stretch>
        </p:blipFill>
        <p:spPr>
          <a:xfrm>
            <a:off x="518938" y="2879852"/>
            <a:ext cx="4288182" cy="3136375"/>
          </a:xfrm>
          <a:prstGeom prst="rect">
            <a:avLst/>
          </a:prstGeom>
        </p:spPr>
      </p:pic>
    </p:spTree>
    <p:extLst>
      <p:ext uri="{BB962C8B-B14F-4D97-AF65-F5344CB8AC3E}">
        <p14:creationId xmlns:p14="http://schemas.microsoft.com/office/powerpoint/2010/main" val="124880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1" y="5565"/>
            <a:ext cx="12193523" cy="646331"/>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GB" sz="3600">
                <a:solidFill>
                  <a:schemeClr val="bg1"/>
                </a:solidFill>
                <a:latin typeface="Comic Sans MS"/>
              </a:rPr>
              <a:t>The form</a:t>
            </a:r>
            <a:endParaRPr lang="en-GB" sz="36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83389" y="-36708"/>
            <a:ext cx="1209339" cy="715116"/>
          </a:xfrm>
          <a:prstGeom prst="rect">
            <a:avLst/>
          </a:prstGeom>
        </p:spPr>
      </p:pic>
      <p:pic>
        <p:nvPicPr>
          <p:cNvPr id="6" name="Picture 5">
            <a:extLst>
              <a:ext uri="{FF2B5EF4-FFF2-40B4-BE49-F238E27FC236}">
                <a16:creationId xmlns:a16="http://schemas.microsoft.com/office/drawing/2014/main" id="{1DCE8B8E-1F9B-465B-914B-001CF9EF05EB}"/>
              </a:ext>
            </a:extLst>
          </p:cNvPr>
          <p:cNvPicPr>
            <a:picLocks noChangeAspect="1"/>
          </p:cNvPicPr>
          <p:nvPr/>
        </p:nvPicPr>
        <p:blipFill>
          <a:blip r:embed="rId4"/>
          <a:stretch>
            <a:fillRect/>
          </a:stretch>
        </p:blipFill>
        <p:spPr>
          <a:xfrm>
            <a:off x="4029389" y="719035"/>
            <a:ext cx="4128641" cy="6000737"/>
          </a:xfrm>
          <a:prstGeom prst="rect">
            <a:avLst/>
          </a:prstGeom>
        </p:spPr>
      </p:pic>
    </p:spTree>
    <p:extLst>
      <p:ext uri="{BB962C8B-B14F-4D97-AF65-F5344CB8AC3E}">
        <p14:creationId xmlns:p14="http://schemas.microsoft.com/office/powerpoint/2010/main" val="365452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51" y="5565"/>
            <a:ext cx="12193523" cy="646331"/>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GB" sz="3600">
                <a:solidFill>
                  <a:schemeClr val="bg1"/>
                </a:solidFill>
                <a:latin typeface="Comic Sans MS"/>
              </a:rPr>
              <a:t>Band on the run</a:t>
            </a:r>
            <a:endParaRPr lang="en-GB" sz="3600">
              <a:solidFill>
                <a:schemeClr val="bg1"/>
              </a:solidFill>
              <a:latin typeface="Comic Sans MS" panose="030F0702030302020204" pitchFamily="66" charset="0"/>
            </a:endParaRPr>
          </a:p>
        </p:txBody>
      </p:sp>
      <p:pic>
        <p:nvPicPr>
          <p:cNvPr id="2" name="Picture 2" descr="A picture containing text&#10;&#10;Description automatically generated">
            <a:extLst>
              <a:ext uri="{FF2B5EF4-FFF2-40B4-BE49-F238E27FC236}">
                <a16:creationId xmlns:a16="http://schemas.microsoft.com/office/drawing/2014/main" id="{1639BAB4-F386-4955-B79F-096A01EE2E97}"/>
              </a:ext>
            </a:extLst>
          </p:cNvPr>
          <p:cNvPicPr>
            <a:picLocks noChangeAspect="1"/>
          </p:cNvPicPr>
          <p:nvPr/>
        </p:nvPicPr>
        <p:blipFill>
          <a:blip r:embed="rId3"/>
          <a:stretch>
            <a:fillRect/>
          </a:stretch>
        </p:blipFill>
        <p:spPr>
          <a:xfrm>
            <a:off x="83389" y="-36708"/>
            <a:ext cx="1209339" cy="715116"/>
          </a:xfrm>
          <a:prstGeom prst="rect">
            <a:avLst/>
          </a:prstGeom>
        </p:spPr>
      </p:pic>
      <p:sp>
        <p:nvSpPr>
          <p:cNvPr id="7" name="TextBox 6">
            <a:extLst>
              <a:ext uri="{FF2B5EF4-FFF2-40B4-BE49-F238E27FC236}">
                <a16:creationId xmlns:a16="http://schemas.microsoft.com/office/drawing/2014/main" id="{033AE31F-2A06-352D-80C8-629C25BD0813}"/>
              </a:ext>
            </a:extLst>
          </p:cNvPr>
          <p:cNvSpPr txBox="1"/>
          <p:nvPr/>
        </p:nvSpPr>
        <p:spPr>
          <a:xfrm>
            <a:off x="281998" y="328673"/>
            <a:ext cx="11517936" cy="6540573"/>
          </a:xfrm>
          <a:prstGeom prst="rect">
            <a:avLst/>
          </a:prstGeom>
          <a:noFill/>
        </p:spPr>
        <p:txBody>
          <a:bodyPr wrap="square" lIns="91440" tIns="45720" rIns="91440" bIns="45720" rtlCol="0" anchor="t">
            <a:spAutoFit/>
          </a:bodyPr>
          <a:lstStyle/>
          <a:p>
            <a:pPr marL="285750" indent="-285750">
              <a:lnSpc>
                <a:spcPct val="300000"/>
              </a:lnSpc>
              <a:buFont typeface="Arial" panose="020B0604020202020204" pitchFamily="34" charset="0"/>
              <a:buChar char="•"/>
            </a:pPr>
            <a:r>
              <a:rPr lang="en-GB" sz="2400">
                <a:solidFill>
                  <a:srgbClr val="C00000"/>
                </a:solidFill>
                <a:latin typeface="Comic Sans MS"/>
              </a:rPr>
              <a:t>The year the music department in running band on the run</a:t>
            </a:r>
          </a:p>
          <a:p>
            <a:pPr marL="285750" indent="-285750">
              <a:lnSpc>
                <a:spcPct val="300000"/>
              </a:lnSpc>
              <a:buFont typeface="Arial" panose="020B0604020202020204" pitchFamily="34" charset="0"/>
              <a:buChar char="•"/>
            </a:pPr>
            <a:r>
              <a:rPr lang="en-GB" sz="2400">
                <a:solidFill>
                  <a:srgbClr val="C00000"/>
                </a:solidFill>
                <a:latin typeface="Comic Sans MS"/>
              </a:rPr>
              <a:t>Students to learn either trumpet/trombone on a 5-week course</a:t>
            </a:r>
          </a:p>
          <a:p>
            <a:pPr marL="285750" indent="-285750">
              <a:lnSpc>
                <a:spcPct val="300000"/>
              </a:lnSpc>
              <a:buFont typeface="Arial" panose="020B0604020202020204" pitchFamily="34" charset="0"/>
              <a:buChar char="•"/>
            </a:pPr>
            <a:r>
              <a:rPr lang="en-GB" sz="2400">
                <a:solidFill>
                  <a:srgbClr val="C00000"/>
                </a:solidFill>
                <a:latin typeface="Comic Sans MS"/>
              </a:rPr>
              <a:t>3 sessions a week of half an hour</a:t>
            </a:r>
          </a:p>
          <a:p>
            <a:pPr marL="285750" indent="-285750">
              <a:lnSpc>
                <a:spcPct val="300000"/>
              </a:lnSpc>
              <a:buFont typeface="Arial" panose="020B0604020202020204" pitchFamily="34" charset="0"/>
              <a:buChar char="•"/>
            </a:pPr>
            <a:r>
              <a:rPr lang="en-GB" sz="2400">
                <a:solidFill>
                  <a:srgbClr val="C00000"/>
                </a:solidFill>
                <a:latin typeface="Comic Sans MS"/>
              </a:rPr>
              <a:t>First come first served, up to 15 places</a:t>
            </a:r>
          </a:p>
          <a:p>
            <a:pPr marL="285750" indent="-285750">
              <a:lnSpc>
                <a:spcPct val="300000"/>
              </a:lnSpc>
              <a:buFont typeface="Arial" panose="020B0604020202020204" pitchFamily="34" charset="0"/>
              <a:buChar char="•"/>
            </a:pPr>
            <a:r>
              <a:rPr lang="en-GB" sz="2400">
                <a:solidFill>
                  <a:srgbClr val="C00000"/>
                </a:solidFill>
                <a:latin typeface="Comic Sans MS"/>
              </a:rPr>
              <a:t>Cost: £90 - includes instrument hire</a:t>
            </a:r>
          </a:p>
          <a:p>
            <a:pPr marL="285750" indent="-285750">
              <a:lnSpc>
                <a:spcPct val="300000"/>
              </a:lnSpc>
              <a:buFont typeface="Arial" panose="020B0604020202020204" pitchFamily="34" charset="0"/>
              <a:buChar char="•"/>
            </a:pPr>
            <a:r>
              <a:rPr lang="en-GB" sz="2400">
                <a:solidFill>
                  <a:srgbClr val="C00000"/>
                </a:solidFill>
                <a:latin typeface="Comic Sans MS"/>
              </a:rPr>
              <a:t>There will be sign up form sent out via email</a:t>
            </a:r>
          </a:p>
        </p:txBody>
      </p:sp>
    </p:spTree>
    <p:extLst>
      <p:ext uri="{BB962C8B-B14F-4D97-AF65-F5344CB8AC3E}">
        <p14:creationId xmlns:p14="http://schemas.microsoft.com/office/powerpoint/2010/main" val="762171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00" y="215778"/>
            <a:ext cx="1505712" cy="2194424"/>
          </a:xfrm>
          <a:prstGeom prst="rect">
            <a:avLst/>
          </a:prstGeom>
          <a:effectLst>
            <a:outerShdw blurRad="50800" dist="38100" dir="13500000" algn="br" rotWithShape="0">
              <a:prstClr val="black">
                <a:alpha val="40000"/>
              </a:prstClr>
            </a:outerShdw>
          </a:effectLst>
        </p:spPr>
      </p:pic>
      <p:sp>
        <p:nvSpPr>
          <p:cNvPr id="2" name="TextBox 1"/>
          <p:cNvSpPr txBox="1"/>
          <p:nvPr/>
        </p:nvSpPr>
        <p:spPr>
          <a:xfrm>
            <a:off x="2743121" y="159363"/>
            <a:ext cx="7752521" cy="1446550"/>
          </a:xfrm>
          <a:prstGeom prst="rect">
            <a:avLst/>
          </a:prstGeom>
          <a:noFill/>
        </p:spPr>
        <p:txBody>
          <a:bodyPr wrap="square" rtlCol="0">
            <a:spAutoFit/>
          </a:bodyPr>
          <a:lstStyle/>
          <a:p>
            <a:r>
              <a:rPr lang="en-GB" sz="8800">
                <a:solidFill>
                  <a:schemeClr val="bg1"/>
                </a:solidFill>
              </a:rPr>
              <a:t>Welcome</a:t>
            </a:r>
          </a:p>
        </p:txBody>
      </p:sp>
      <p:sp>
        <p:nvSpPr>
          <p:cNvPr id="6" name="TextBox 5"/>
          <p:cNvSpPr txBox="1"/>
          <p:nvPr/>
        </p:nvSpPr>
        <p:spPr>
          <a:xfrm>
            <a:off x="490733" y="2742179"/>
            <a:ext cx="2396536" cy="646331"/>
          </a:xfrm>
          <a:prstGeom prst="rect">
            <a:avLst/>
          </a:prstGeom>
          <a:noFill/>
        </p:spPr>
        <p:txBody>
          <a:bodyPr wrap="square" rtlCol="0">
            <a:spAutoFit/>
          </a:bodyPr>
          <a:lstStyle/>
          <a:p>
            <a:r>
              <a:rPr lang="en-GB" sz="3600">
                <a:solidFill>
                  <a:schemeClr val="bg1"/>
                </a:solidFill>
              </a:rPr>
              <a:t>Schedule </a:t>
            </a:r>
          </a:p>
        </p:txBody>
      </p:sp>
      <p:graphicFrame>
        <p:nvGraphicFramePr>
          <p:cNvPr id="7" name="Table 6"/>
          <p:cNvGraphicFramePr>
            <a:graphicFrameLocks noGrp="1"/>
          </p:cNvGraphicFramePr>
          <p:nvPr>
            <p:extLst>
              <p:ext uri="{D42A27DB-BD31-4B8C-83A1-F6EECF244321}">
                <p14:modId xmlns:p14="http://schemas.microsoft.com/office/powerpoint/2010/main" val="1659433348"/>
              </p:ext>
            </p:extLst>
          </p:nvPr>
        </p:nvGraphicFramePr>
        <p:xfrm>
          <a:off x="3275888" y="1701654"/>
          <a:ext cx="6926780" cy="4663440"/>
        </p:xfrm>
        <a:graphic>
          <a:graphicData uri="http://schemas.openxmlformats.org/drawingml/2006/table">
            <a:tbl>
              <a:tblPr firstRow="1" bandRow="1">
                <a:tableStyleId>{5C22544A-7EE6-4342-B048-85BDC9FD1C3A}</a:tableStyleId>
              </a:tblPr>
              <a:tblGrid>
                <a:gridCol w="1201841">
                  <a:extLst>
                    <a:ext uri="{9D8B030D-6E8A-4147-A177-3AD203B41FA5}">
                      <a16:colId xmlns:a16="http://schemas.microsoft.com/office/drawing/2014/main" val="20000"/>
                    </a:ext>
                  </a:extLst>
                </a:gridCol>
                <a:gridCol w="4462670">
                  <a:extLst>
                    <a:ext uri="{9D8B030D-6E8A-4147-A177-3AD203B41FA5}">
                      <a16:colId xmlns:a16="http://schemas.microsoft.com/office/drawing/2014/main" val="20001"/>
                    </a:ext>
                  </a:extLst>
                </a:gridCol>
                <a:gridCol w="1262269">
                  <a:extLst>
                    <a:ext uri="{9D8B030D-6E8A-4147-A177-3AD203B41FA5}">
                      <a16:colId xmlns:a16="http://schemas.microsoft.com/office/drawing/2014/main" val="20002"/>
                    </a:ext>
                  </a:extLst>
                </a:gridCol>
              </a:tblGrid>
              <a:tr h="363681">
                <a:tc>
                  <a:txBody>
                    <a:bodyPr/>
                    <a:lstStyle/>
                    <a:p>
                      <a:r>
                        <a:rPr lang="en-GB" b="1">
                          <a:solidFill>
                            <a:schemeClr val="tx1"/>
                          </a:solidFill>
                        </a:rPr>
                        <a:t>6pm</a:t>
                      </a:r>
                    </a:p>
                  </a:txBody>
                  <a:tcPr>
                    <a:solidFill>
                      <a:schemeClr val="accent1">
                        <a:lumMod val="20000"/>
                        <a:lumOff val="80000"/>
                      </a:schemeClr>
                    </a:solidFill>
                  </a:tcPr>
                </a:tc>
                <a:tc>
                  <a:txBody>
                    <a:bodyPr/>
                    <a:lstStyle/>
                    <a:p>
                      <a:r>
                        <a:rPr lang="en-GB" b="1">
                          <a:solidFill>
                            <a:schemeClr val="tx1"/>
                          </a:solidFill>
                        </a:rPr>
                        <a:t>Refreshments </a:t>
                      </a:r>
                      <a:endParaRPr lang="en-GB" b="0">
                        <a:solidFill>
                          <a:schemeClr val="tx1"/>
                        </a:solidFill>
                      </a:endParaRPr>
                    </a:p>
                  </a:txBody>
                  <a:tcPr>
                    <a:solidFill>
                      <a:schemeClr val="accent1">
                        <a:lumMod val="20000"/>
                        <a:lumOff val="80000"/>
                      </a:schemeClr>
                    </a:solidFill>
                  </a:tcPr>
                </a:tc>
                <a:tc>
                  <a:txBody>
                    <a:bodyPr/>
                    <a:lstStyle/>
                    <a:p>
                      <a:r>
                        <a:rPr lang="en-GB" b="1">
                          <a:solidFill>
                            <a:schemeClr val="tx1"/>
                          </a:solidFill>
                        </a:rPr>
                        <a:t>Main Hall</a:t>
                      </a: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GB" b="1"/>
                        <a:t>6:30pm</a:t>
                      </a:r>
                    </a:p>
                  </a:txBody>
                  <a:tcPr/>
                </a:tc>
                <a:tc>
                  <a:txBody>
                    <a:bodyPr/>
                    <a:lstStyle/>
                    <a:p>
                      <a:r>
                        <a:rPr lang="en-GB" b="1"/>
                        <a:t>Form</a:t>
                      </a:r>
                      <a:r>
                        <a:rPr lang="en-GB" b="1" baseline="0"/>
                        <a:t> Tutor Presentations:</a:t>
                      </a:r>
                      <a:endParaRPr lang="en-US" b="1"/>
                    </a:p>
                    <a:p>
                      <a:pPr lvl="0">
                        <a:buNone/>
                      </a:pPr>
                      <a:r>
                        <a:rPr lang="en-GB"/>
                        <a:t>Angelou                </a:t>
                      </a:r>
                      <a:endParaRPr lang="en-US"/>
                    </a:p>
                    <a:p>
                      <a:pPr lvl="0">
                        <a:buNone/>
                      </a:pPr>
                      <a:r>
                        <a:rPr lang="en-GB"/>
                        <a:t>Blackman                  </a:t>
                      </a:r>
                      <a:endParaRPr lang="en-US"/>
                    </a:p>
                    <a:p>
                      <a:pPr lvl="0">
                        <a:buNone/>
                      </a:pPr>
                      <a:r>
                        <a:rPr lang="en-GB"/>
                        <a:t>Grey-Thompson              </a:t>
                      </a:r>
                      <a:endParaRPr lang="en-US"/>
                    </a:p>
                    <a:p>
                      <a:pPr lvl="0">
                        <a:buNone/>
                      </a:pPr>
                      <a:r>
                        <a:rPr lang="en-GB"/>
                        <a:t>Lovelace</a:t>
                      </a:r>
                      <a:endParaRPr lang="en-US"/>
                    </a:p>
                    <a:p>
                      <a:pPr lvl="0">
                        <a:buNone/>
                      </a:pPr>
                      <a:r>
                        <a:rPr lang="en-GB"/>
                        <a:t>Parks</a:t>
                      </a:r>
                      <a:endParaRPr lang="en-US"/>
                    </a:p>
                    <a:p>
                      <a:pPr lvl="0">
                        <a:buNone/>
                      </a:pPr>
                      <a:r>
                        <a:rPr lang="en-GB"/>
                        <a:t>Seacole</a:t>
                      </a:r>
                      <a:endParaRPr lang="en-US"/>
                    </a:p>
                    <a:p>
                      <a:pPr lvl="0">
                        <a:buNone/>
                      </a:pPr>
                      <a:r>
                        <a:rPr lang="en-GB"/>
                        <a:t>Shilling</a:t>
                      </a:r>
                      <a:endParaRPr lang="en-US"/>
                    </a:p>
                    <a:p>
                      <a:pPr lvl="0">
                        <a:buNone/>
                      </a:pPr>
                      <a:r>
                        <a:rPr lang="en-GB"/>
                        <a:t>Watson</a:t>
                      </a:r>
                      <a:endParaRPr lang="en-US"/>
                    </a:p>
                  </a:txBody>
                  <a:tcPr/>
                </a:tc>
                <a:tc>
                  <a:txBody>
                    <a:bodyPr/>
                    <a:lstStyle/>
                    <a:p>
                      <a:endParaRPr lang="en-GB"/>
                    </a:p>
                    <a:p>
                      <a:r>
                        <a:rPr lang="en-GB"/>
                        <a:t>SA8</a:t>
                      </a:r>
                    </a:p>
                    <a:p>
                      <a:r>
                        <a:rPr lang="en-GB"/>
                        <a:t>SA2</a:t>
                      </a:r>
                    </a:p>
                    <a:p>
                      <a:r>
                        <a:rPr lang="en-GB"/>
                        <a:t>SA4</a:t>
                      </a:r>
                    </a:p>
                    <a:p>
                      <a:pPr lvl="0">
                        <a:buNone/>
                      </a:pPr>
                      <a:r>
                        <a:rPr lang="en-GB"/>
                        <a:t>SA3</a:t>
                      </a:r>
                    </a:p>
                    <a:p>
                      <a:pPr lvl="0">
                        <a:buNone/>
                      </a:pPr>
                      <a:r>
                        <a:rPr lang="en-GB"/>
                        <a:t>SA5</a:t>
                      </a:r>
                    </a:p>
                    <a:p>
                      <a:r>
                        <a:rPr lang="en-GB"/>
                        <a:t>SA10</a:t>
                      </a:r>
                    </a:p>
                    <a:p>
                      <a:r>
                        <a:rPr lang="en-GB"/>
                        <a:t>SA6</a:t>
                      </a:r>
                    </a:p>
                    <a:p>
                      <a:pPr lvl="0">
                        <a:buNone/>
                      </a:pPr>
                      <a:r>
                        <a:rPr lang="en-GB"/>
                        <a:t>SA9</a:t>
                      </a:r>
                    </a:p>
                  </a:txBody>
                  <a:tcPr/>
                </a:tc>
                <a:extLst>
                  <a:ext uri="{0D108BD9-81ED-4DB2-BD59-A6C34878D82A}">
                    <a16:rowId xmlns:a16="http://schemas.microsoft.com/office/drawing/2014/main" val="10001"/>
                  </a:ext>
                </a:extLst>
              </a:tr>
              <a:tr h="370840">
                <a:tc>
                  <a:txBody>
                    <a:bodyPr/>
                    <a:lstStyle/>
                    <a:p>
                      <a:r>
                        <a:rPr lang="en-GB" b="1"/>
                        <a:t>7pm</a:t>
                      </a:r>
                    </a:p>
                  </a:txBody>
                  <a:tcPr>
                    <a:solidFill>
                      <a:schemeClr val="accent1">
                        <a:lumMod val="20000"/>
                        <a:lumOff val="80000"/>
                      </a:schemeClr>
                    </a:solidFill>
                  </a:tcPr>
                </a:tc>
                <a:tc>
                  <a:txBody>
                    <a:bodyPr/>
                    <a:lstStyle/>
                    <a:p>
                      <a:r>
                        <a:rPr lang="en-GB" b="1"/>
                        <a:t>Presentations</a:t>
                      </a:r>
                      <a:r>
                        <a:rPr lang="en-GB" b="1" baseline="0"/>
                        <a:t>:</a:t>
                      </a:r>
                    </a:p>
                    <a:p>
                      <a:pPr marL="285750" indent="-285750">
                        <a:buFont typeface="Arial" panose="020B0604020202020204" pitchFamily="34" charset="0"/>
                        <a:buChar char="•"/>
                      </a:pPr>
                      <a:r>
                        <a:rPr lang="en-GB"/>
                        <a:t>Transition</a:t>
                      </a:r>
                    </a:p>
                    <a:p>
                      <a:pPr marL="285750" indent="-285750">
                        <a:buFont typeface="Arial" panose="020B0604020202020204" pitchFamily="34" charset="0"/>
                        <a:buChar char="•"/>
                      </a:pPr>
                      <a:r>
                        <a:rPr lang="en-GB"/>
                        <a:t>Parental Partnership</a:t>
                      </a:r>
                    </a:p>
                    <a:p>
                      <a:pPr marL="285750" indent="-285750">
                        <a:buFont typeface="Arial" panose="020B0604020202020204" pitchFamily="34" charset="0"/>
                        <a:buChar char="•"/>
                      </a:pPr>
                      <a:r>
                        <a:rPr lang="en-GB"/>
                        <a:t>Safeguarding and </a:t>
                      </a:r>
                    </a:p>
                    <a:p>
                      <a:pPr marL="285750" indent="-285750">
                        <a:buFont typeface="Arial" panose="020B0604020202020204" pitchFamily="34" charset="0"/>
                        <a:buChar char="•"/>
                      </a:pPr>
                      <a:r>
                        <a:rPr lang="en-GB"/>
                        <a:t>Growth</a:t>
                      </a:r>
                      <a:r>
                        <a:rPr lang="en-GB" baseline="0"/>
                        <a:t> Mindset</a:t>
                      </a:r>
                    </a:p>
                    <a:p>
                      <a:pPr marL="285750" indent="-285750">
                        <a:buFont typeface="Arial" panose="020B0604020202020204" pitchFamily="34" charset="0"/>
                        <a:buChar char="•"/>
                      </a:pPr>
                      <a:r>
                        <a:rPr lang="en-GB" baseline="0"/>
                        <a:t>Friends of Bullers Wood</a:t>
                      </a:r>
                      <a:endParaRPr lang="en-GB"/>
                    </a:p>
                  </a:txBody>
                  <a:tcPr>
                    <a:solidFill>
                      <a:schemeClr val="accent1">
                        <a:lumMod val="20000"/>
                        <a:lumOff val="80000"/>
                      </a:schemeClr>
                    </a:solidFill>
                  </a:tcPr>
                </a:tc>
                <a:tc>
                  <a:txBody>
                    <a:bodyPr/>
                    <a:lstStyle/>
                    <a:p>
                      <a:r>
                        <a:rPr lang="en-GB" b="1"/>
                        <a:t>Main Hall</a:t>
                      </a:r>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8791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E3C0A43255342ADDA29D47D65D102" ma:contentTypeVersion="12" ma:contentTypeDescription="Create a new document." ma:contentTypeScope="" ma:versionID="eb078a0d2c6eaacb001da9ce0d71774f">
  <xsd:schema xmlns:xsd="http://www.w3.org/2001/XMLSchema" xmlns:xs="http://www.w3.org/2001/XMLSchema" xmlns:p="http://schemas.microsoft.com/office/2006/metadata/properties" xmlns:ns3="0593651e-cf3b-4913-b323-85906acc7981" xmlns:ns4="8d9e6125-20b8-441c-8e83-83bf636d076f" targetNamespace="http://schemas.microsoft.com/office/2006/metadata/properties" ma:root="true" ma:fieldsID="89e0c85fb91e5c3bd092ffec772cf04d" ns3:_="" ns4:_="">
    <xsd:import namespace="0593651e-cf3b-4913-b323-85906acc7981"/>
    <xsd:import namespace="8d9e6125-20b8-441c-8e83-83bf636d076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3651e-cf3b-4913-b323-85906acc7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e6125-20b8-441c-8e83-83bf636d07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d9e6125-20b8-441c-8e83-83bf636d076f">
      <UserInfo>
        <DisplayName/>
        <AccountId xsi:nil="true"/>
        <AccountType/>
      </UserInfo>
    </SharedWithUsers>
  </documentManagement>
</p:properties>
</file>

<file path=customXml/itemProps1.xml><?xml version="1.0" encoding="utf-8"?>
<ds:datastoreItem xmlns:ds="http://schemas.openxmlformats.org/officeDocument/2006/customXml" ds:itemID="{EF44C1BD-83B4-4D00-8708-32235D9FAD9F}">
  <ds:schemaRefs>
    <ds:schemaRef ds:uri="0593651e-cf3b-4913-b323-85906acc7981"/>
    <ds:schemaRef ds:uri="8d9e6125-20b8-441c-8e83-83bf636d07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DB3272-DDA7-4ED0-B928-54BE4940E04A}">
  <ds:schemaRefs>
    <ds:schemaRef ds:uri="http://schemas.microsoft.com/sharepoint/v3/contenttype/forms"/>
  </ds:schemaRefs>
</ds:datastoreItem>
</file>

<file path=customXml/itemProps3.xml><?xml version="1.0" encoding="utf-8"?>
<ds:datastoreItem xmlns:ds="http://schemas.openxmlformats.org/officeDocument/2006/customXml" ds:itemID="{D04AA077-AD59-4A70-8B33-A9FE23A78128}">
  <ds:schemaRef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d9e6125-20b8-441c-8e83-83bf636d076f"/>
    <ds:schemaRef ds:uri="0593651e-cf3b-4913-b323-85906acc798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TotalTime>
  <Words>909</Words>
  <Application>Microsoft Office PowerPoint</Application>
  <PresentationFormat>Widescreen</PresentationFormat>
  <Paragraphs>168</Paragraphs>
  <Slides>34</Slides>
  <Notes>23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34</vt:i4>
      </vt:variant>
    </vt:vector>
  </HeadingPairs>
  <TitlesOfParts>
    <vt:vector size="48" baseType="lpstr">
      <vt:lpstr>Arial</vt:lpstr>
      <vt:lpstr>Arial</vt:lpstr>
      <vt:lpstr>azo-sans-web</vt:lpstr>
      <vt:lpstr>Calibri</vt:lpstr>
      <vt:lpstr>Calibri Light</vt:lpstr>
      <vt:lpstr>Comic Sans MS</vt:lpstr>
      <vt:lpstr>Humanst521 Lt BT</vt:lpstr>
      <vt:lpstr>Segoe UI</vt:lpstr>
      <vt:lpstr>Trebuchet MS</vt:lpstr>
      <vt:lpstr>Tw Cen MT</vt:lpstr>
      <vt:lpstr>Office Theme</vt:lpstr>
      <vt:lpstr>Office Theme</vt:lpstr>
      <vt:lpstr>Metropolitan</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from Primary to Secondary </vt:lpstr>
      <vt:lpstr>PowerPoint Presentation</vt:lpstr>
      <vt:lpstr>PowerPoint Presentation</vt:lpstr>
      <vt:lpstr>PowerPoint Presentation</vt:lpstr>
      <vt:lpstr>PowerPoint Presentation</vt:lpstr>
      <vt:lpstr>  A Growth Mindset for learning</vt:lpstr>
      <vt:lpstr> What is mindset?  </vt:lpstr>
      <vt:lpstr>What we KNOW ABOUT SUCCESS</vt:lpstr>
      <vt:lpstr>PowerPoint Presentation</vt:lpstr>
      <vt:lpstr>Praise</vt:lpstr>
      <vt:lpstr>Failure </vt:lpstr>
      <vt:lpstr>PowerPoint Presentation</vt:lpstr>
      <vt:lpstr>Failure avoidance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Primary to Secondary</dc:title>
  <dc:creator>shanti.healy@gmail.com</dc:creator>
  <cp:lastModifiedBy>B Wood</cp:lastModifiedBy>
  <cp:revision>8</cp:revision>
  <dcterms:created xsi:type="dcterms:W3CDTF">2017-06-12T10:10:08Z</dcterms:created>
  <dcterms:modified xsi:type="dcterms:W3CDTF">2022-10-13T13:30:34Z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0x010100008E3C0A43255342ADDA29D47D65D102</vt:lpwstr>
  </property>
  <property fmtid="{D5CDD505-2E9C-101B-9397-08002B2CF9AE}" pid="3" name="ComplianceAssetId">
    <vt:lpwstr/>
  </property>
  <property fmtid="{D5CDD505-2E9C-101B-9397-08002B2CF9AE}" pid="4" name="_ExtendedDescription">
    <vt:lpwstr/>
  </property>
</Properties>
</file>